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303" r:id="rId2"/>
    <p:sldId id="359" r:id="rId3"/>
    <p:sldId id="317" r:id="rId4"/>
    <p:sldId id="353" r:id="rId5"/>
    <p:sldId id="450" r:id="rId6"/>
    <p:sldId id="374" r:id="rId7"/>
    <p:sldId id="351" r:id="rId8"/>
    <p:sldId id="375" r:id="rId9"/>
    <p:sldId id="405" r:id="rId10"/>
    <p:sldId id="451" r:id="rId11"/>
    <p:sldId id="444" r:id="rId12"/>
    <p:sldId id="438" r:id="rId13"/>
    <p:sldId id="439" r:id="rId14"/>
    <p:sldId id="440" r:id="rId15"/>
    <p:sldId id="441" r:id="rId16"/>
    <p:sldId id="442" r:id="rId17"/>
    <p:sldId id="369" r:id="rId18"/>
    <p:sldId id="452" r:id="rId19"/>
    <p:sldId id="262" r:id="rId20"/>
    <p:sldId id="348" r:id="rId21"/>
    <p:sldId id="362" r:id="rId22"/>
    <p:sldId id="401" r:id="rId23"/>
    <p:sldId id="408" r:id="rId24"/>
    <p:sldId id="406" r:id="rId25"/>
    <p:sldId id="391" r:id="rId26"/>
    <p:sldId id="349" r:id="rId27"/>
    <p:sldId id="409" r:id="rId28"/>
    <p:sldId id="410" r:id="rId29"/>
    <p:sldId id="411" r:id="rId30"/>
    <p:sldId id="416" r:id="rId31"/>
    <p:sldId id="413" r:id="rId32"/>
    <p:sldId id="392" r:id="rId33"/>
    <p:sldId id="448" r:id="rId34"/>
    <p:sldId id="350" r:id="rId35"/>
    <p:sldId id="449" r:id="rId36"/>
    <p:sldId id="363" r:id="rId37"/>
    <p:sldId id="417" r:id="rId38"/>
    <p:sldId id="420" r:id="rId39"/>
    <p:sldId id="421" r:id="rId40"/>
    <p:sldId id="422" r:id="rId41"/>
    <p:sldId id="423" r:id="rId42"/>
    <p:sldId id="424" r:id="rId43"/>
    <p:sldId id="418" r:id="rId44"/>
    <p:sldId id="425" r:id="rId45"/>
    <p:sldId id="419" r:id="rId46"/>
    <p:sldId id="428" r:id="rId47"/>
    <p:sldId id="426" r:id="rId48"/>
    <p:sldId id="429" r:id="rId49"/>
    <p:sldId id="430" r:id="rId50"/>
    <p:sldId id="431" r:id="rId51"/>
    <p:sldId id="432" r:id="rId52"/>
    <p:sldId id="435" r:id="rId53"/>
    <p:sldId id="433" r:id="rId54"/>
    <p:sldId id="434" r:id="rId55"/>
    <p:sldId id="445" r:id="rId56"/>
    <p:sldId id="453" r:id="rId57"/>
    <p:sldId id="436" r:id="rId58"/>
    <p:sldId id="454" r:id="rId59"/>
    <p:sldId id="437" r:id="rId60"/>
    <p:sldId id="446" r:id="rId61"/>
    <p:sldId id="447" r:id="rId62"/>
    <p:sldId id="455" r:id="rId63"/>
    <p:sldId id="404" r:id="rId64"/>
    <p:sldId id="378" r:id="rId65"/>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3FAC4"/>
    <a:srgbClr val="FF9B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724" autoAdjust="0"/>
    <p:restoredTop sz="74969" autoAdjust="0"/>
  </p:normalViewPr>
  <p:slideViewPr>
    <p:cSldViewPr>
      <p:cViewPr varScale="1">
        <p:scale>
          <a:sx n="85" d="100"/>
          <a:sy n="85" d="100"/>
        </p:scale>
        <p:origin x="1962" y="90"/>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p:cViewPr varScale="1">
        <p:scale>
          <a:sx n="87" d="100"/>
          <a:sy n="87" d="100"/>
        </p:scale>
        <p:origin x="206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5587432759024"/>
          <c:y val="0.20169930852552059"/>
          <c:w val="0.86403861646007118"/>
          <c:h val="0.64230664694831929"/>
        </c:manualLayout>
      </c:layout>
      <c:barChart>
        <c:barDir val="col"/>
        <c:grouping val="clustered"/>
        <c:varyColors val="0"/>
        <c:ser>
          <c:idx val="0"/>
          <c:order val="0"/>
          <c:tx>
            <c:strRef>
              <c:f>Sheet1!$B$1</c:f>
              <c:strCache>
                <c:ptCount val="1"/>
                <c:pt idx="0">
                  <c:v>Existing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Road Width (FT)</c:v>
                </c:pt>
                <c:pt idx="1">
                  <c:v>Design Speed (MPH)</c:v>
                </c:pt>
              </c:strCache>
            </c:strRef>
          </c:cat>
          <c:val>
            <c:numRef>
              <c:f>Sheet1!$B$2:$B$3</c:f>
              <c:numCache>
                <c:formatCode>General</c:formatCode>
                <c:ptCount val="2"/>
                <c:pt idx="0">
                  <c:v>25</c:v>
                </c:pt>
                <c:pt idx="1">
                  <c:v>40</c:v>
                </c:pt>
              </c:numCache>
            </c:numRef>
          </c:val>
          <c:extLst>
            <c:ext xmlns:c16="http://schemas.microsoft.com/office/drawing/2014/chart" uri="{C3380CC4-5D6E-409C-BE32-E72D297353CC}">
              <c16:uniqueId val="{00000000-F8BC-4780-9B97-AF4782B0985A}"/>
            </c:ext>
          </c:extLst>
        </c:ser>
        <c:ser>
          <c:idx val="1"/>
          <c:order val="1"/>
          <c:tx>
            <c:strRef>
              <c:f>Sheet1!$C$1</c:f>
              <c:strCache>
                <c:ptCount val="1"/>
                <c:pt idx="0">
                  <c:v>Proposed</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Road Width (FT)</c:v>
                </c:pt>
                <c:pt idx="1">
                  <c:v>Design Speed (MPH)</c:v>
                </c:pt>
              </c:strCache>
            </c:strRef>
          </c:cat>
          <c:val>
            <c:numRef>
              <c:f>Sheet1!$C$2:$C$3</c:f>
              <c:numCache>
                <c:formatCode>General</c:formatCode>
                <c:ptCount val="2"/>
                <c:pt idx="0">
                  <c:v>32</c:v>
                </c:pt>
                <c:pt idx="1">
                  <c:v>50</c:v>
                </c:pt>
              </c:numCache>
            </c:numRef>
          </c:val>
          <c:extLst>
            <c:ext xmlns:c16="http://schemas.microsoft.com/office/drawing/2014/chart" uri="{C3380CC4-5D6E-409C-BE32-E72D297353CC}">
              <c16:uniqueId val="{00000001-F8BC-4780-9B97-AF4782B0985A}"/>
            </c:ext>
          </c:extLst>
        </c:ser>
        <c:dLbls>
          <c:showLegendKey val="0"/>
          <c:showVal val="0"/>
          <c:showCatName val="0"/>
          <c:showSerName val="0"/>
          <c:showPercent val="0"/>
          <c:showBubbleSize val="0"/>
        </c:dLbls>
        <c:gapWidth val="219"/>
        <c:overlap val="-27"/>
        <c:axId val="99202536"/>
        <c:axId val="99203192"/>
      </c:barChart>
      <c:catAx>
        <c:axId val="9920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bg1"/>
                </a:solidFill>
                <a:latin typeface="+mn-lt"/>
                <a:ea typeface="+mn-ea"/>
                <a:cs typeface="+mn-cs"/>
              </a:defRPr>
            </a:pPr>
            <a:endParaRPr lang="en-US"/>
          </a:p>
        </c:txPr>
        <c:crossAx val="99203192"/>
        <c:crosses val="autoZero"/>
        <c:auto val="1"/>
        <c:lblAlgn val="ctr"/>
        <c:lblOffset val="100"/>
        <c:noMultiLvlLbl val="0"/>
      </c:catAx>
      <c:valAx>
        <c:axId val="99203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9920253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1" i="0" u="none" strike="noStrike" kern="1200" baseline="0">
                <a:solidFill>
                  <a:schemeClr val="bg1"/>
                </a:solidFill>
                <a:latin typeface="+mn-lt"/>
                <a:ea typeface="+mn-ea"/>
                <a:cs typeface="+mn-cs"/>
              </a:defRPr>
            </a:pPr>
            <a:endParaRPr lang="en-US"/>
          </a:p>
        </c:txPr>
      </c:legendEntry>
      <c:legendEntry>
        <c:idx val="1"/>
        <c:txPr>
          <a:bodyPr rot="0" spcFirstLastPara="1" vertOverflow="ellipsis" vert="horz" wrap="square" anchor="ctr" anchorCtr="1"/>
          <a:lstStyle/>
          <a:p>
            <a:pPr>
              <a:defRPr sz="3200" b="1" i="0" u="none" strike="noStrike" kern="1200" baseline="0">
                <a:solidFill>
                  <a:schemeClr val="bg1"/>
                </a:solidFill>
                <a:latin typeface="+mn-lt"/>
                <a:ea typeface="+mn-ea"/>
                <a:cs typeface="+mn-cs"/>
              </a:defRPr>
            </a:pPr>
            <a:endParaRPr lang="en-US"/>
          </a:p>
        </c:txPr>
      </c:legendEntry>
      <c:layout>
        <c:manualLayout>
          <c:xMode val="edge"/>
          <c:yMode val="edge"/>
          <c:x val="0.56302668849562121"/>
          <c:y val="6.581198289300135E-3"/>
          <c:w val="0.39374860320677746"/>
          <c:h val="0.19646448698988772"/>
        </c:manualLayout>
      </c:layout>
      <c:overlay val="0"/>
      <c:spPr>
        <a:solidFill>
          <a:schemeClr val="bg1">
            <a:lumMod val="65000"/>
          </a:schemeClr>
        </a:solidFill>
        <a:ln>
          <a:noFill/>
        </a:ln>
        <a:effectLst/>
      </c:spPr>
      <c:txPr>
        <a:bodyPr rot="0" spcFirstLastPara="1" vertOverflow="ellipsis" vert="horz" wrap="square" anchor="ctr" anchorCtr="1"/>
        <a:lstStyle/>
        <a:p>
          <a:pPr>
            <a:defRPr sz="3200" b="1"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800" b="1" dirty="0">
                <a:solidFill>
                  <a:schemeClr val="bg1"/>
                </a:solidFill>
              </a:rPr>
              <a:t>PM Peak Hour Left Turns onto US 7</a:t>
            </a:r>
          </a:p>
        </c:rich>
      </c:tx>
      <c:overlay val="1"/>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5587432759024"/>
          <c:y val="0.20169930852552059"/>
          <c:w val="0.86403861646007118"/>
          <c:h val="0.64230664694831929"/>
        </c:manualLayout>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1"/>
            <c:invertIfNegative val="0"/>
            <c:bubble3D val="0"/>
            <c:spPr>
              <a:solidFill>
                <a:schemeClr val="accent2"/>
              </a:solidFill>
              <a:ln>
                <a:noFill/>
              </a:ln>
              <a:effectLst/>
            </c:spPr>
            <c:extLst>
              <c:ext xmlns:c16="http://schemas.microsoft.com/office/drawing/2014/chart" uri="{C3380CC4-5D6E-409C-BE32-E72D297353CC}">
                <c16:uniqueId val="{00000000-8B32-4EE3-B569-DBE17E80FF01}"/>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1-8B32-4EE3-B569-DBE17E80FF0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Sheet1!$A$2:$A$4</c:f>
              <c:strCache>
                <c:ptCount val="3"/>
                <c:pt idx="0">
                  <c:v>VT 17</c:v>
                </c:pt>
                <c:pt idx="1">
                  <c:v>Monkton Road (Signal)</c:v>
                </c:pt>
                <c:pt idx="2">
                  <c:v>VT 22A (Signal)</c:v>
                </c:pt>
              </c:strCache>
            </c:strRef>
          </c:cat>
          <c:val>
            <c:numRef>
              <c:f>Sheet1!$B$2:$B$4</c:f>
              <c:numCache>
                <c:formatCode>General</c:formatCode>
                <c:ptCount val="3"/>
                <c:pt idx="0">
                  <c:v>36</c:v>
                </c:pt>
                <c:pt idx="1">
                  <c:v>170</c:v>
                </c:pt>
                <c:pt idx="2">
                  <c:v>257</c:v>
                </c:pt>
              </c:numCache>
            </c:numRef>
          </c:val>
          <c:extLst>
            <c:ext xmlns:c16="http://schemas.microsoft.com/office/drawing/2014/chart" uri="{C3380CC4-5D6E-409C-BE32-E72D297353CC}">
              <c16:uniqueId val="{00000000-F8BC-4780-9B97-AF4782B0985A}"/>
            </c:ext>
          </c:extLst>
        </c:ser>
        <c:dLbls>
          <c:showLegendKey val="0"/>
          <c:showVal val="0"/>
          <c:showCatName val="0"/>
          <c:showSerName val="0"/>
          <c:showPercent val="0"/>
          <c:showBubbleSize val="0"/>
        </c:dLbls>
        <c:gapWidth val="219"/>
        <c:overlap val="-27"/>
        <c:axId val="99202536"/>
        <c:axId val="99203192"/>
      </c:barChart>
      <c:catAx>
        <c:axId val="9920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bg1"/>
                </a:solidFill>
                <a:latin typeface="+mn-lt"/>
                <a:ea typeface="+mn-ea"/>
                <a:cs typeface="+mn-cs"/>
              </a:defRPr>
            </a:pPr>
            <a:endParaRPr lang="en-US"/>
          </a:p>
        </c:txPr>
        <c:crossAx val="99203192"/>
        <c:crosses val="autoZero"/>
        <c:auto val="1"/>
        <c:lblAlgn val="ctr"/>
        <c:lblOffset val="100"/>
        <c:noMultiLvlLbl val="0"/>
      </c:catAx>
      <c:valAx>
        <c:axId val="99203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3200" b="0" i="0" u="none" strike="noStrike" kern="1200" baseline="0">
                <a:solidFill>
                  <a:schemeClr val="bg1"/>
                </a:solidFill>
                <a:latin typeface="+mn-lt"/>
                <a:ea typeface="+mn-ea"/>
                <a:cs typeface="+mn-cs"/>
              </a:defRPr>
            </a:pPr>
            <a:endParaRPr lang="en-US"/>
          </a:p>
        </c:txPr>
        <c:crossAx val="992025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Years</c:v>
                </c:pt>
              </c:strCache>
            </c:strRef>
          </c:tx>
          <c:spPr>
            <a:solidFill>
              <a:schemeClr val="accent1"/>
            </a:solidFill>
            <a:ln>
              <a:noFill/>
            </a:ln>
            <a:effectLst/>
          </c:spPr>
          <c:invertIfNegative val="0"/>
          <c:cat>
            <c:strRef>
              <c:f>Sheet1!$A$2:$A$4</c:f>
              <c:strCache>
                <c:ptCount val="3"/>
                <c:pt idx="0">
                  <c:v>Alt C (VT 17)</c:v>
                </c:pt>
                <c:pt idx="1">
                  <c:v>Alt B (New)</c:v>
                </c:pt>
                <c:pt idx="2">
                  <c:v>Alt A (In Line)</c:v>
                </c:pt>
              </c:strCache>
            </c:strRef>
          </c:cat>
          <c:val>
            <c:numRef>
              <c:f>Sheet1!$B$2:$B$4</c:f>
              <c:numCache>
                <c:formatCode>General</c:formatCode>
                <c:ptCount val="3"/>
                <c:pt idx="0">
                  <c:v>8</c:v>
                </c:pt>
                <c:pt idx="1">
                  <c:v>10</c:v>
                </c:pt>
                <c:pt idx="2">
                  <c:v>4</c:v>
                </c:pt>
              </c:numCache>
            </c:numRef>
          </c:val>
          <c:extLst>
            <c:ext xmlns:c16="http://schemas.microsoft.com/office/drawing/2014/chart" uri="{C3380CC4-5D6E-409C-BE32-E72D297353CC}">
              <c16:uniqueId val="{00000000-5DD1-4D0B-B489-07B8415F9C77}"/>
            </c:ext>
          </c:extLst>
        </c:ser>
        <c:dLbls>
          <c:showLegendKey val="0"/>
          <c:showVal val="0"/>
          <c:showCatName val="0"/>
          <c:showSerName val="0"/>
          <c:showPercent val="0"/>
          <c:showBubbleSize val="0"/>
        </c:dLbls>
        <c:gapWidth val="182"/>
        <c:axId val="667491432"/>
        <c:axId val="667492744"/>
      </c:barChart>
      <c:catAx>
        <c:axId val="66749143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667492744"/>
        <c:crosses val="autoZero"/>
        <c:auto val="1"/>
        <c:lblAlgn val="ctr"/>
        <c:lblOffset val="100"/>
        <c:noMultiLvlLbl val="0"/>
      </c:catAx>
      <c:valAx>
        <c:axId val="6674927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1" i="0" u="none" strike="noStrike" kern="1200" baseline="0">
                <a:solidFill>
                  <a:schemeClr val="bg1"/>
                </a:solidFill>
                <a:latin typeface="+mn-lt"/>
                <a:ea typeface="+mn-ea"/>
                <a:cs typeface="+mn-cs"/>
              </a:defRPr>
            </a:pPr>
            <a:endParaRPr lang="en-US"/>
          </a:p>
        </c:txPr>
        <c:crossAx val="667491432"/>
        <c:crosses val="autoZero"/>
        <c:crossBetween val="between"/>
      </c:valAx>
      <c:spPr>
        <a:noFill/>
        <a:ln w="15875">
          <a:solidFill>
            <a:srgbClr val="FF9B26"/>
          </a:solidFill>
        </a:ln>
        <a:effectLst/>
      </c:spPr>
    </c:plotArea>
    <c:legend>
      <c:legendPos val="b"/>
      <c:overlay val="0"/>
      <c:spPr>
        <a:noFill/>
        <a:ln>
          <a:noFill/>
        </a:ln>
        <a:effectLst/>
      </c:spPr>
      <c:txPr>
        <a:bodyPr rot="0" spcFirstLastPara="1" vertOverflow="ellipsis" vert="horz" wrap="square" anchor="ctr" anchorCtr="1"/>
        <a:lstStyle/>
        <a:p>
          <a:pPr>
            <a:defRPr sz="2400" b="1" i="0" u="none" strike="noStrike" kern="1200" baseline="0">
              <a:solidFill>
                <a:schemeClr val="bg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rgbClr val="FF9B26"/>
      </a:solid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1" i="0" baseline="0"/>
              <a:t>ASSESSED VALUE (MILLIONS)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ASSESSED VALUE (MILLIONS)</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EXISTING</c:v>
                </c:pt>
                <c:pt idx="1">
                  <c:v>POTENTIAL</c:v>
                </c:pt>
              </c:strCache>
            </c:strRef>
          </c:cat>
          <c:val>
            <c:numRef>
              <c:f>Sheet1!$B$2:$B$3</c:f>
              <c:numCache>
                <c:formatCode>_("$"* #,##0_);_("$"* \(#,##0\);_("$"* "-"??_);_(@_)</c:formatCode>
                <c:ptCount val="2"/>
                <c:pt idx="0">
                  <c:v>23</c:v>
                </c:pt>
                <c:pt idx="1">
                  <c:v>130</c:v>
                </c:pt>
              </c:numCache>
            </c:numRef>
          </c:val>
          <c:extLst>
            <c:ext xmlns:c16="http://schemas.microsoft.com/office/drawing/2014/chart" uri="{C3380CC4-5D6E-409C-BE32-E72D297353CC}">
              <c16:uniqueId val="{00000000-0A1F-47C3-A11A-76DE613BA8DE}"/>
            </c:ext>
          </c:extLst>
        </c:ser>
        <c:dLbls>
          <c:showLegendKey val="0"/>
          <c:showVal val="0"/>
          <c:showCatName val="0"/>
          <c:showSerName val="0"/>
          <c:showPercent val="0"/>
          <c:showBubbleSize val="0"/>
        </c:dLbls>
        <c:gapWidth val="219"/>
        <c:overlap val="-27"/>
        <c:axId val="464402984"/>
        <c:axId val="464403312"/>
      </c:barChart>
      <c:catAx>
        <c:axId val="4644029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64403312"/>
        <c:crosses val="autoZero"/>
        <c:auto val="1"/>
        <c:lblAlgn val="ctr"/>
        <c:lblOffset val="100"/>
        <c:noMultiLvlLbl val="0"/>
      </c:catAx>
      <c:valAx>
        <c:axId val="464403312"/>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crossAx val="464402984"/>
        <c:crosses val="autoZero"/>
        <c:crossBetween val="between"/>
      </c:valAx>
      <c:spPr>
        <a:noFill/>
        <a:ln>
          <a:solidFill>
            <a:schemeClr val="accent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8100">
      <a:solidFill>
        <a:schemeClr val="tx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FB60C58-EF66-4DBD-B4D3-F5352601254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4165058A-C48B-4E99-A29D-606E61E68FB8}">
      <dgm:prSet phldrT="[Text]"/>
      <dgm:spPr>
        <a:solidFill>
          <a:schemeClr val="bg1">
            <a:lumMod val="95000"/>
            <a:alpha val="50000"/>
          </a:schemeClr>
        </a:solidFill>
      </dgm:spPr>
      <dgm:t>
        <a:bodyPr/>
        <a:lstStyle/>
        <a:p>
          <a:r>
            <a:rPr lang="en-US" b="1" dirty="0">
              <a:solidFill>
                <a:schemeClr val="bg1"/>
              </a:solidFill>
            </a:rPr>
            <a:t>Freight</a:t>
          </a:r>
        </a:p>
      </dgm:t>
    </dgm:pt>
    <dgm:pt modelId="{5252F543-B361-4D77-A95B-F8F61C34DCB6}" type="parTrans" cxnId="{9C79C616-6965-46BF-BF6E-F1BAAA4CA7AF}">
      <dgm:prSet/>
      <dgm:spPr/>
      <dgm:t>
        <a:bodyPr/>
        <a:lstStyle/>
        <a:p>
          <a:endParaRPr lang="en-US"/>
        </a:p>
      </dgm:t>
    </dgm:pt>
    <dgm:pt modelId="{5C59F1AE-1582-459C-A220-5D0FFA8ACB78}" type="sibTrans" cxnId="{9C79C616-6965-46BF-BF6E-F1BAAA4CA7AF}">
      <dgm:prSet/>
      <dgm:spPr/>
      <dgm:t>
        <a:bodyPr/>
        <a:lstStyle/>
        <a:p>
          <a:endParaRPr lang="en-US"/>
        </a:p>
      </dgm:t>
    </dgm:pt>
    <dgm:pt modelId="{2E03D08A-33F2-4610-A8BB-C43D8FAD3291}">
      <dgm:prSet phldrT="[Text]"/>
      <dgm:spPr>
        <a:solidFill>
          <a:schemeClr val="bg1">
            <a:lumMod val="95000"/>
            <a:alpha val="50000"/>
          </a:schemeClr>
        </a:solidFill>
      </dgm:spPr>
      <dgm:t>
        <a:bodyPr/>
        <a:lstStyle/>
        <a:p>
          <a:r>
            <a:rPr lang="en-US" b="1" dirty="0">
              <a:solidFill>
                <a:schemeClr val="bg1"/>
              </a:solidFill>
            </a:rPr>
            <a:t>Other Corridors</a:t>
          </a:r>
        </a:p>
      </dgm:t>
    </dgm:pt>
    <dgm:pt modelId="{830D8D74-8696-4884-ADD1-519F8ED8718D}" type="parTrans" cxnId="{30C6B76D-4685-48DD-8ABA-E3EB324F049D}">
      <dgm:prSet/>
      <dgm:spPr/>
      <dgm:t>
        <a:bodyPr/>
        <a:lstStyle/>
        <a:p>
          <a:endParaRPr lang="en-US"/>
        </a:p>
      </dgm:t>
    </dgm:pt>
    <dgm:pt modelId="{F4E1A415-4450-4A94-9FDD-3BB254E41CEF}" type="sibTrans" cxnId="{30C6B76D-4685-48DD-8ABA-E3EB324F049D}">
      <dgm:prSet/>
      <dgm:spPr/>
      <dgm:t>
        <a:bodyPr/>
        <a:lstStyle/>
        <a:p>
          <a:endParaRPr lang="en-US"/>
        </a:p>
      </dgm:t>
    </dgm:pt>
    <dgm:pt modelId="{4239EB0D-3916-4A62-9F31-4D64B2657520}">
      <dgm:prSet phldrT="[Text]" custT="1"/>
      <dgm:spPr>
        <a:solidFill>
          <a:schemeClr val="bg1">
            <a:lumMod val="95000"/>
            <a:alpha val="50000"/>
          </a:schemeClr>
        </a:solidFill>
      </dgm:spPr>
      <dgm:t>
        <a:bodyPr/>
        <a:lstStyle/>
        <a:p>
          <a:r>
            <a:rPr lang="en-US" sz="2400" b="1" dirty="0">
              <a:solidFill>
                <a:schemeClr val="bg1"/>
              </a:solidFill>
            </a:rPr>
            <a:t>Downtown</a:t>
          </a:r>
        </a:p>
      </dgm:t>
    </dgm:pt>
    <dgm:pt modelId="{BAB4356F-74AA-4FD2-BD01-773FB6FA3E43}" type="parTrans" cxnId="{2ACA1FBA-152D-4BD8-8BE1-64096575C2BA}">
      <dgm:prSet/>
      <dgm:spPr/>
      <dgm:t>
        <a:bodyPr/>
        <a:lstStyle/>
        <a:p>
          <a:endParaRPr lang="en-US"/>
        </a:p>
      </dgm:t>
    </dgm:pt>
    <dgm:pt modelId="{536C79F0-7CE5-45BD-9A4E-826329B4AC98}" type="sibTrans" cxnId="{2ACA1FBA-152D-4BD8-8BE1-64096575C2BA}">
      <dgm:prSet/>
      <dgm:spPr/>
      <dgm:t>
        <a:bodyPr/>
        <a:lstStyle/>
        <a:p>
          <a:endParaRPr lang="en-US"/>
        </a:p>
      </dgm:t>
    </dgm:pt>
    <dgm:pt modelId="{EB5AEB48-FBC1-4465-AA6F-A8B14E678D00}">
      <dgm:prSet phldrT="[Text]" custT="1"/>
      <dgm:spPr>
        <a:solidFill>
          <a:schemeClr val="bg1">
            <a:lumMod val="95000"/>
            <a:alpha val="50000"/>
          </a:schemeClr>
        </a:solidFill>
      </dgm:spPr>
      <dgm:t>
        <a:bodyPr/>
        <a:lstStyle/>
        <a:p>
          <a:r>
            <a:rPr lang="en-US" sz="4800" b="1" dirty="0">
              <a:solidFill>
                <a:schemeClr val="bg1"/>
              </a:solidFill>
            </a:rPr>
            <a:t>$</a:t>
          </a:r>
        </a:p>
      </dgm:t>
    </dgm:pt>
    <dgm:pt modelId="{694406F1-CA9A-4BC8-BE6F-546CF65FEC34}" type="parTrans" cxnId="{B9410E45-BCEF-4FBB-9039-20460D1AA16F}">
      <dgm:prSet/>
      <dgm:spPr/>
      <dgm:t>
        <a:bodyPr/>
        <a:lstStyle/>
        <a:p>
          <a:endParaRPr lang="en-US"/>
        </a:p>
      </dgm:t>
    </dgm:pt>
    <dgm:pt modelId="{43B626D0-FE8B-4DFE-91A3-AEE53061AA48}" type="sibTrans" cxnId="{B9410E45-BCEF-4FBB-9039-20460D1AA16F}">
      <dgm:prSet/>
      <dgm:spPr/>
      <dgm:t>
        <a:bodyPr/>
        <a:lstStyle/>
        <a:p>
          <a:endParaRPr lang="en-US"/>
        </a:p>
      </dgm:t>
    </dgm:pt>
    <dgm:pt modelId="{C5F8B769-FAFF-46A6-8492-6A926B42FAB2}" type="pres">
      <dgm:prSet presAssocID="{4FB60C58-EF66-4DBD-B4D3-F53526012542}" presName="Name0" presStyleCnt="0">
        <dgm:presLayoutVars>
          <dgm:chMax val="7"/>
          <dgm:dir/>
          <dgm:resizeHandles val="exact"/>
        </dgm:presLayoutVars>
      </dgm:prSet>
      <dgm:spPr/>
    </dgm:pt>
    <dgm:pt modelId="{D3990C9F-AABF-4016-BF49-18A4C2A59C1E}" type="pres">
      <dgm:prSet presAssocID="{4FB60C58-EF66-4DBD-B4D3-F53526012542}" presName="ellipse1" presStyleLbl="vennNode1" presStyleIdx="0" presStyleCnt="4" custScaleX="69131" custScaleY="69110" custLinFactNeighborX="-13143" custLinFactNeighborY="72752">
        <dgm:presLayoutVars>
          <dgm:bulletEnabled val="1"/>
        </dgm:presLayoutVars>
      </dgm:prSet>
      <dgm:spPr/>
    </dgm:pt>
    <dgm:pt modelId="{EDBBBD33-A11F-47A6-9BB1-E780DF0DD00D}" type="pres">
      <dgm:prSet presAssocID="{4FB60C58-EF66-4DBD-B4D3-F53526012542}" presName="ellipse2" presStyleLbl="vennNode1" presStyleIdx="1" presStyleCnt="4" custScaleX="68175" custScaleY="69484" custLinFactNeighborX="24847" custLinFactNeighborY="4757">
        <dgm:presLayoutVars>
          <dgm:bulletEnabled val="1"/>
        </dgm:presLayoutVars>
      </dgm:prSet>
      <dgm:spPr/>
    </dgm:pt>
    <dgm:pt modelId="{056A60A2-2ADB-46A3-90D3-59793D828BAA}" type="pres">
      <dgm:prSet presAssocID="{4FB60C58-EF66-4DBD-B4D3-F53526012542}" presName="ellipse3" presStyleLbl="vennNode1" presStyleIdx="2" presStyleCnt="4" custScaleX="78474" custScaleY="79393" custLinFactNeighborX="-27144" custLinFactNeighborY="-12954">
        <dgm:presLayoutVars>
          <dgm:bulletEnabled val="1"/>
        </dgm:presLayoutVars>
      </dgm:prSet>
      <dgm:spPr/>
    </dgm:pt>
    <dgm:pt modelId="{31F88B2D-D6C6-4045-B433-6CC499F76775}" type="pres">
      <dgm:prSet presAssocID="{4FB60C58-EF66-4DBD-B4D3-F53526012542}" presName="ellipse4" presStyleLbl="vennNode1" presStyleIdx="3" presStyleCnt="4" custScaleX="69131" custScaleY="69110" custLinFactNeighborX="15829" custLinFactNeighborY="5746">
        <dgm:presLayoutVars>
          <dgm:bulletEnabled val="1"/>
        </dgm:presLayoutVars>
      </dgm:prSet>
      <dgm:spPr/>
    </dgm:pt>
  </dgm:ptLst>
  <dgm:cxnLst>
    <dgm:cxn modelId="{9C79C616-6965-46BF-BF6E-F1BAAA4CA7AF}" srcId="{4FB60C58-EF66-4DBD-B4D3-F53526012542}" destId="{4165058A-C48B-4E99-A29D-606E61E68FB8}" srcOrd="0" destOrd="0" parTransId="{5252F543-B361-4D77-A95B-F8F61C34DCB6}" sibTransId="{5C59F1AE-1582-459C-A220-5D0FFA8ACB78}"/>
    <dgm:cxn modelId="{2EF4FB25-8F2B-4544-A493-A8564CDE93FB}" type="presOf" srcId="{4FB60C58-EF66-4DBD-B4D3-F53526012542}" destId="{C5F8B769-FAFF-46A6-8492-6A926B42FAB2}" srcOrd="0" destOrd="0" presId="urn:microsoft.com/office/officeart/2005/8/layout/rings+Icon"/>
    <dgm:cxn modelId="{B9410E45-BCEF-4FBB-9039-20460D1AA16F}" srcId="{4FB60C58-EF66-4DBD-B4D3-F53526012542}" destId="{EB5AEB48-FBC1-4465-AA6F-A8B14E678D00}" srcOrd="3" destOrd="0" parTransId="{694406F1-CA9A-4BC8-BE6F-546CF65FEC34}" sibTransId="{43B626D0-FE8B-4DFE-91A3-AEE53061AA48}"/>
    <dgm:cxn modelId="{30C6B76D-4685-48DD-8ABA-E3EB324F049D}" srcId="{4FB60C58-EF66-4DBD-B4D3-F53526012542}" destId="{2E03D08A-33F2-4610-A8BB-C43D8FAD3291}" srcOrd="1" destOrd="0" parTransId="{830D8D74-8696-4884-ADD1-519F8ED8718D}" sibTransId="{F4E1A415-4450-4A94-9FDD-3BB254E41CEF}"/>
    <dgm:cxn modelId="{4EEDC98C-2117-4F36-94C0-58E05C4AE936}" type="presOf" srcId="{EB5AEB48-FBC1-4465-AA6F-A8B14E678D00}" destId="{31F88B2D-D6C6-4045-B433-6CC499F76775}" srcOrd="0" destOrd="0" presId="urn:microsoft.com/office/officeart/2005/8/layout/rings+Icon"/>
    <dgm:cxn modelId="{FCBB16AD-00DC-4A82-AB3E-7B10CCB56B92}" type="presOf" srcId="{4165058A-C48B-4E99-A29D-606E61E68FB8}" destId="{D3990C9F-AABF-4016-BF49-18A4C2A59C1E}" srcOrd="0" destOrd="0" presId="urn:microsoft.com/office/officeart/2005/8/layout/rings+Icon"/>
    <dgm:cxn modelId="{2ACA1FBA-152D-4BD8-8BE1-64096575C2BA}" srcId="{4FB60C58-EF66-4DBD-B4D3-F53526012542}" destId="{4239EB0D-3916-4A62-9F31-4D64B2657520}" srcOrd="2" destOrd="0" parTransId="{BAB4356F-74AA-4FD2-BD01-773FB6FA3E43}" sibTransId="{536C79F0-7CE5-45BD-9A4E-826329B4AC98}"/>
    <dgm:cxn modelId="{A0C4FAC9-B9D7-40C2-863F-9992F56B48CE}" type="presOf" srcId="{2E03D08A-33F2-4610-A8BB-C43D8FAD3291}" destId="{EDBBBD33-A11F-47A6-9BB1-E780DF0DD00D}" srcOrd="0" destOrd="0" presId="urn:microsoft.com/office/officeart/2005/8/layout/rings+Icon"/>
    <dgm:cxn modelId="{E3D56CFE-B72F-4D23-97D8-2785099BB1D5}" type="presOf" srcId="{4239EB0D-3916-4A62-9F31-4D64B2657520}" destId="{056A60A2-2ADB-46A3-90D3-59793D828BAA}" srcOrd="0" destOrd="0" presId="urn:microsoft.com/office/officeart/2005/8/layout/rings+Icon"/>
    <dgm:cxn modelId="{23F8C6F6-907C-4822-A487-0EC46FF16299}" type="presParOf" srcId="{C5F8B769-FAFF-46A6-8492-6A926B42FAB2}" destId="{D3990C9F-AABF-4016-BF49-18A4C2A59C1E}" srcOrd="0" destOrd="0" presId="urn:microsoft.com/office/officeart/2005/8/layout/rings+Icon"/>
    <dgm:cxn modelId="{08F81ADF-49CB-4FF3-AB44-3882D5C51CD9}" type="presParOf" srcId="{C5F8B769-FAFF-46A6-8492-6A926B42FAB2}" destId="{EDBBBD33-A11F-47A6-9BB1-E780DF0DD00D}" srcOrd="1" destOrd="0" presId="urn:microsoft.com/office/officeart/2005/8/layout/rings+Icon"/>
    <dgm:cxn modelId="{18C7A4B5-38B0-4B63-AEA8-9C7A11AE1512}" type="presParOf" srcId="{C5F8B769-FAFF-46A6-8492-6A926B42FAB2}" destId="{056A60A2-2ADB-46A3-90D3-59793D828BAA}" srcOrd="2" destOrd="0" presId="urn:microsoft.com/office/officeart/2005/8/layout/rings+Icon"/>
    <dgm:cxn modelId="{FF713CF6-937B-4829-A1FA-61CCAC9F69C5}" type="presParOf" srcId="{C5F8B769-FAFF-46A6-8492-6A926B42FAB2}" destId="{31F88B2D-D6C6-4045-B433-6CC499F7677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FB60C58-EF66-4DBD-B4D3-F5352601254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4165058A-C48B-4E99-A29D-606E61E68FB8}">
      <dgm:prSet phldrT="[Text]"/>
      <dgm:spPr>
        <a:solidFill>
          <a:schemeClr val="bg1">
            <a:lumMod val="95000"/>
            <a:alpha val="50000"/>
          </a:schemeClr>
        </a:solidFill>
      </dgm:spPr>
      <dgm:t>
        <a:bodyPr/>
        <a:lstStyle/>
        <a:p>
          <a:r>
            <a:rPr lang="en-US" b="1" dirty="0">
              <a:solidFill>
                <a:schemeClr val="bg1"/>
              </a:solidFill>
            </a:rPr>
            <a:t>Freight</a:t>
          </a:r>
        </a:p>
      </dgm:t>
    </dgm:pt>
    <dgm:pt modelId="{5252F543-B361-4D77-A95B-F8F61C34DCB6}" type="parTrans" cxnId="{9C79C616-6965-46BF-BF6E-F1BAAA4CA7AF}">
      <dgm:prSet/>
      <dgm:spPr/>
      <dgm:t>
        <a:bodyPr/>
        <a:lstStyle/>
        <a:p>
          <a:endParaRPr lang="en-US"/>
        </a:p>
      </dgm:t>
    </dgm:pt>
    <dgm:pt modelId="{5C59F1AE-1582-459C-A220-5D0FFA8ACB78}" type="sibTrans" cxnId="{9C79C616-6965-46BF-BF6E-F1BAAA4CA7AF}">
      <dgm:prSet/>
      <dgm:spPr/>
      <dgm:t>
        <a:bodyPr/>
        <a:lstStyle/>
        <a:p>
          <a:endParaRPr lang="en-US"/>
        </a:p>
      </dgm:t>
    </dgm:pt>
    <dgm:pt modelId="{2E03D08A-33F2-4610-A8BB-C43D8FAD3291}">
      <dgm:prSet phldrT="[Text]"/>
      <dgm:spPr>
        <a:solidFill>
          <a:schemeClr val="bg1">
            <a:lumMod val="95000"/>
            <a:alpha val="50000"/>
          </a:schemeClr>
        </a:solidFill>
      </dgm:spPr>
      <dgm:t>
        <a:bodyPr/>
        <a:lstStyle/>
        <a:p>
          <a:r>
            <a:rPr lang="en-US" b="1" dirty="0">
              <a:solidFill>
                <a:schemeClr val="bg1"/>
              </a:solidFill>
            </a:rPr>
            <a:t>Other Corridors</a:t>
          </a:r>
        </a:p>
      </dgm:t>
    </dgm:pt>
    <dgm:pt modelId="{830D8D74-8696-4884-ADD1-519F8ED8718D}" type="parTrans" cxnId="{30C6B76D-4685-48DD-8ABA-E3EB324F049D}">
      <dgm:prSet/>
      <dgm:spPr/>
      <dgm:t>
        <a:bodyPr/>
        <a:lstStyle/>
        <a:p>
          <a:endParaRPr lang="en-US"/>
        </a:p>
      </dgm:t>
    </dgm:pt>
    <dgm:pt modelId="{F4E1A415-4450-4A94-9FDD-3BB254E41CEF}" type="sibTrans" cxnId="{30C6B76D-4685-48DD-8ABA-E3EB324F049D}">
      <dgm:prSet/>
      <dgm:spPr/>
      <dgm:t>
        <a:bodyPr/>
        <a:lstStyle/>
        <a:p>
          <a:endParaRPr lang="en-US"/>
        </a:p>
      </dgm:t>
    </dgm:pt>
    <dgm:pt modelId="{4239EB0D-3916-4A62-9F31-4D64B2657520}">
      <dgm:prSet phldrT="[Text]" custT="1"/>
      <dgm:spPr>
        <a:solidFill>
          <a:schemeClr val="accent5">
            <a:lumMod val="20000"/>
            <a:lumOff val="80000"/>
          </a:schemeClr>
        </a:solidFill>
      </dgm:spPr>
      <dgm:t>
        <a:bodyPr/>
        <a:lstStyle/>
        <a:p>
          <a:r>
            <a:rPr lang="en-US" sz="2400" b="1" dirty="0">
              <a:solidFill>
                <a:schemeClr val="tx1"/>
              </a:solidFill>
            </a:rPr>
            <a:t>Downtown</a:t>
          </a:r>
        </a:p>
      </dgm:t>
    </dgm:pt>
    <dgm:pt modelId="{BAB4356F-74AA-4FD2-BD01-773FB6FA3E43}" type="parTrans" cxnId="{2ACA1FBA-152D-4BD8-8BE1-64096575C2BA}">
      <dgm:prSet/>
      <dgm:spPr/>
      <dgm:t>
        <a:bodyPr/>
        <a:lstStyle/>
        <a:p>
          <a:endParaRPr lang="en-US"/>
        </a:p>
      </dgm:t>
    </dgm:pt>
    <dgm:pt modelId="{536C79F0-7CE5-45BD-9A4E-826329B4AC98}" type="sibTrans" cxnId="{2ACA1FBA-152D-4BD8-8BE1-64096575C2BA}">
      <dgm:prSet/>
      <dgm:spPr/>
      <dgm:t>
        <a:bodyPr/>
        <a:lstStyle/>
        <a:p>
          <a:endParaRPr lang="en-US"/>
        </a:p>
      </dgm:t>
    </dgm:pt>
    <dgm:pt modelId="{EB5AEB48-FBC1-4465-AA6F-A8B14E678D00}">
      <dgm:prSet phldrT="[Text]" custT="1"/>
      <dgm:spPr>
        <a:solidFill>
          <a:schemeClr val="accent5">
            <a:lumMod val="75000"/>
          </a:schemeClr>
        </a:solidFill>
      </dgm:spPr>
      <dgm:t>
        <a:bodyPr/>
        <a:lstStyle/>
        <a:p>
          <a:r>
            <a:rPr lang="en-US" sz="4800" b="1" dirty="0">
              <a:solidFill>
                <a:schemeClr val="tx1"/>
              </a:solidFill>
            </a:rPr>
            <a:t>$</a:t>
          </a:r>
        </a:p>
      </dgm:t>
    </dgm:pt>
    <dgm:pt modelId="{694406F1-CA9A-4BC8-BE6F-546CF65FEC34}" type="parTrans" cxnId="{B9410E45-BCEF-4FBB-9039-20460D1AA16F}">
      <dgm:prSet/>
      <dgm:spPr/>
      <dgm:t>
        <a:bodyPr/>
        <a:lstStyle/>
        <a:p>
          <a:endParaRPr lang="en-US"/>
        </a:p>
      </dgm:t>
    </dgm:pt>
    <dgm:pt modelId="{43B626D0-FE8B-4DFE-91A3-AEE53061AA48}" type="sibTrans" cxnId="{B9410E45-BCEF-4FBB-9039-20460D1AA16F}">
      <dgm:prSet/>
      <dgm:spPr/>
      <dgm:t>
        <a:bodyPr/>
        <a:lstStyle/>
        <a:p>
          <a:endParaRPr lang="en-US"/>
        </a:p>
      </dgm:t>
    </dgm:pt>
    <dgm:pt modelId="{C5F8B769-FAFF-46A6-8492-6A926B42FAB2}" type="pres">
      <dgm:prSet presAssocID="{4FB60C58-EF66-4DBD-B4D3-F53526012542}" presName="Name0" presStyleCnt="0">
        <dgm:presLayoutVars>
          <dgm:chMax val="7"/>
          <dgm:dir/>
          <dgm:resizeHandles val="exact"/>
        </dgm:presLayoutVars>
      </dgm:prSet>
      <dgm:spPr/>
    </dgm:pt>
    <dgm:pt modelId="{D3990C9F-AABF-4016-BF49-18A4C2A59C1E}" type="pres">
      <dgm:prSet presAssocID="{4FB60C58-EF66-4DBD-B4D3-F53526012542}" presName="ellipse1" presStyleLbl="vennNode1" presStyleIdx="0" presStyleCnt="4" custScaleX="69131" custScaleY="69110" custLinFactNeighborX="-13143" custLinFactNeighborY="72752">
        <dgm:presLayoutVars>
          <dgm:bulletEnabled val="1"/>
        </dgm:presLayoutVars>
      </dgm:prSet>
      <dgm:spPr/>
    </dgm:pt>
    <dgm:pt modelId="{EDBBBD33-A11F-47A6-9BB1-E780DF0DD00D}" type="pres">
      <dgm:prSet presAssocID="{4FB60C58-EF66-4DBD-B4D3-F53526012542}" presName="ellipse2" presStyleLbl="vennNode1" presStyleIdx="1" presStyleCnt="4" custScaleX="68175" custScaleY="69484" custLinFactNeighborX="24847" custLinFactNeighborY="4757">
        <dgm:presLayoutVars>
          <dgm:bulletEnabled val="1"/>
        </dgm:presLayoutVars>
      </dgm:prSet>
      <dgm:spPr/>
    </dgm:pt>
    <dgm:pt modelId="{056A60A2-2ADB-46A3-90D3-59793D828BAA}" type="pres">
      <dgm:prSet presAssocID="{4FB60C58-EF66-4DBD-B4D3-F53526012542}" presName="ellipse3" presStyleLbl="vennNode1" presStyleIdx="2" presStyleCnt="4" custScaleX="78474" custScaleY="79393" custLinFactNeighborX="-27144" custLinFactNeighborY="-12954">
        <dgm:presLayoutVars>
          <dgm:bulletEnabled val="1"/>
        </dgm:presLayoutVars>
      </dgm:prSet>
      <dgm:spPr/>
    </dgm:pt>
    <dgm:pt modelId="{31F88B2D-D6C6-4045-B433-6CC499F76775}" type="pres">
      <dgm:prSet presAssocID="{4FB60C58-EF66-4DBD-B4D3-F53526012542}" presName="ellipse4" presStyleLbl="vennNode1" presStyleIdx="3" presStyleCnt="4" custScaleX="69131" custScaleY="69110" custLinFactNeighborX="15829" custLinFactNeighborY="5746">
        <dgm:presLayoutVars>
          <dgm:bulletEnabled val="1"/>
        </dgm:presLayoutVars>
      </dgm:prSet>
      <dgm:spPr/>
    </dgm:pt>
  </dgm:ptLst>
  <dgm:cxnLst>
    <dgm:cxn modelId="{9C79C616-6965-46BF-BF6E-F1BAAA4CA7AF}" srcId="{4FB60C58-EF66-4DBD-B4D3-F53526012542}" destId="{4165058A-C48B-4E99-A29D-606E61E68FB8}" srcOrd="0" destOrd="0" parTransId="{5252F543-B361-4D77-A95B-F8F61C34DCB6}" sibTransId="{5C59F1AE-1582-459C-A220-5D0FFA8ACB78}"/>
    <dgm:cxn modelId="{2EF4FB25-8F2B-4544-A493-A8564CDE93FB}" type="presOf" srcId="{4FB60C58-EF66-4DBD-B4D3-F53526012542}" destId="{C5F8B769-FAFF-46A6-8492-6A926B42FAB2}" srcOrd="0" destOrd="0" presId="urn:microsoft.com/office/officeart/2005/8/layout/rings+Icon"/>
    <dgm:cxn modelId="{B9410E45-BCEF-4FBB-9039-20460D1AA16F}" srcId="{4FB60C58-EF66-4DBD-B4D3-F53526012542}" destId="{EB5AEB48-FBC1-4465-AA6F-A8B14E678D00}" srcOrd="3" destOrd="0" parTransId="{694406F1-CA9A-4BC8-BE6F-546CF65FEC34}" sibTransId="{43B626D0-FE8B-4DFE-91A3-AEE53061AA48}"/>
    <dgm:cxn modelId="{30C6B76D-4685-48DD-8ABA-E3EB324F049D}" srcId="{4FB60C58-EF66-4DBD-B4D3-F53526012542}" destId="{2E03D08A-33F2-4610-A8BB-C43D8FAD3291}" srcOrd="1" destOrd="0" parTransId="{830D8D74-8696-4884-ADD1-519F8ED8718D}" sibTransId="{F4E1A415-4450-4A94-9FDD-3BB254E41CEF}"/>
    <dgm:cxn modelId="{4EEDC98C-2117-4F36-94C0-58E05C4AE936}" type="presOf" srcId="{EB5AEB48-FBC1-4465-AA6F-A8B14E678D00}" destId="{31F88B2D-D6C6-4045-B433-6CC499F76775}" srcOrd="0" destOrd="0" presId="urn:microsoft.com/office/officeart/2005/8/layout/rings+Icon"/>
    <dgm:cxn modelId="{FCBB16AD-00DC-4A82-AB3E-7B10CCB56B92}" type="presOf" srcId="{4165058A-C48B-4E99-A29D-606E61E68FB8}" destId="{D3990C9F-AABF-4016-BF49-18A4C2A59C1E}" srcOrd="0" destOrd="0" presId="urn:microsoft.com/office/officeart/2005/8/layout/rings+Icon"/>
    <dgm:cxn modelId="{2ACA1FBA-152D-4BD8-8BE1-64096575C2BA}" srcId="{4FB60C58-EF66-4DBD-B4D3-F53526012542}" destId="{4239EB0D-3916-4A62-9F31-4D64B2657520}" srcOrd="2" destOrd="0" parTransId="{BAB4356F-74AA-4FD2-BD01-773FB6FA3E43}" sibTransId="{536C79F0-7CE5-45BD-9A4E-826329B4AC98}"/>
    <dgm:cxn modelId="{A0C4FAC9-B9D7-40C2-863F-9992F56B48CE}" type="presOf" srcId="{2E03D08A-33F2-4610-A8BB-C43D8FAD3291}" destId="{EDBBBD33-A11F-47A6-9BB1-E780DF0DD00D}" srcOrd="0" destOrd="0" presId="urn:microsoft.com/office/officeart/2005/8/layout/rings+Icon"/>
    <dgm:cxn modelId="{E3D56CFE-B72F-4D23-97D8-2785099BB1D5}" type="presOf" srcId="{4239EB0D-3916-4A62-9F31-4D64B2657520}" destId="{056A60A2-2ADB-46A3-90D3-59793D828BAA}" srcOrd="0" destOrd="0" presId="urn:microsoft.com/office/officeart/2005/8/layout/rings+Icon"/>
    <dgm:cxn modelId="{23F8C6F6-907C-4822-A487-0EC46FF16299}" type="presParOf" srcId="{C5F8B769-FAFF-46A6-8492-6A926B42FAB2}" destId="{D3990C9F-AABF-4016-BF49-18A4C2A59C1E}" srcOrd="0" destOrd="0" presId="urn:microsoft.com/office/officeart/2005/8/layout/rings+Icon"/>
    <dgm:cxn modelId="{08F81ADF-49CB-4FF3-AB44-3882D5C51CD9}" type="presParOf" srcId="{C5F8B769-FAFF-46A6-8492-6A926B42FAB2}" destId="{EDBBBD33-A11F-47A6-9BB1-E780DF0DD00D}" srcOrd="1" destOrd="0" presId="urn:microsoft.com/office/officeart/2005/8/layout/rings+Icon"/>
    <dgm:cxn modelId="{18C7A4B5-38B0-4B63-AEA8-9C7A11AE1512}" type="presParOf" srcId="{C5F8B769-FAFF-46A6-8492-6A926B42FAB2}" destId="{056A60A2-2ADB-46A3-90D3-59793D828BAA}" srcOrd="2" destOrd="0" presId="urn:microsoft.com/office/officeart/2005/8/layout/rings+Icon"/>
    <dgm:cxn modelId="{FF713CF6-937B-4829-A1FA-61CCAC9F69C5}" type="presParOf" srcId="{C5F8B769-FAFF-46A6-8492-6A926B42FAB2}" destId="{31F88B2D-D6C6-4045-B433-6CC499F7677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FB60C58-EF66-4DBD-B4D3-F5352601254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4165058A-C48B-4E99-A29D-606E61E68FB8}">
      <dgm:prSet phldrT="[Text]"/>
      <dgm:spPr>
        <a:solidFill>
          <a:schemeClr val="bg1">
            <a:lumMod val="95000"/>
            <a:alpha val="50000"/>
          </a:schemeClr>
        </a:solidFill>
      </dgm:spPr>
      <dgm:t>
        <a:bodyPr/>
        <a:lstStyle/>
        <a:p>
          <a:r>
            <a:rPr lang="en-US" b="1" dirty="0">
              <a:solidFill>
                <a:schemeClr val="bg1"/>
              </a:solidFill>
            </a:rPr>
            <a:t>Freight</a:t>
          </a:r>
        </a:p>
      </dgm:t>
    </dgm:pt>
    <dgm:pt modelId="{5252F543-B361-4D77-A95B-F8F61C34DCB6}" type="parTrans" cxnId="{9C79C616-6965-46BF-BF6E-F1BAAA4CA7AF}">
      <dgm:prSet/>
      <dgm:spPr/>
      <dgm:t>
        <a:bodyPr/>
        <a:lstStyle/>
        <a:p>
          <a:endParaRPr lang="en-US"/>
        </a:p>
      </dgm:t>
    </dgm:pt>
    <dgm:pt modelId="{5C59F1AE-1582-459C-A220-5D0FFA8ACB78}" type="sibTrans" cxnId="{9C79C616-6965-46BF-BF6E-F1BAAA4CA7AF}">
      <dgm:prSet/>
      <dgm:spPr/>
      <dgm:t>
        <a:bodyPr/>
        <a:lstStyle/>
        <a:p>
          <a:endParaRPr lang="en-US"/>
        </a:p>
      </dgm:t>
    </dgm:pt>
    <dgm:pt modelId="{2E03D08A-33F2-4610-A8BB-C43D8FAD3291}">
      <dgm:prSet phldrT="[Text]"/>
      <dgm:spPr>
        <a:solidFill>
          <a:schemeClr val="accent2">
            <a:lumMod val="40000"/>
            <a:lumOff val="60000"/>
          </a:schemeClr>
        </a:solidFill>
      </dgm:spPr>
      <dgm:t>
        <a:bodyPr/>
        <a:lstStyle/>
        <a:p>
          <a:r>
            <a:rPr lang="en-US" b="1" dirty="0">
              <a:solidFill>
                <a:schemeClr val="tx1"/>
              </a:solidFill>
            </a:rPr>
            <a:t>Other Corridors</a:t>
          </a:r>
        </a:p>
      </dgm:t>
    </dgm:pt>
    <dgm:pt modelId="{830D8D74-8696-4884-ADD1-519F8ED8718D}" type="parTrans" cxnId="{30C6B76D-4685-48DD-8ABA-E3EB324F049D}">
      <dgm:prSet/>
      <dgm:spPr/>
      <dgm:t>
        <a:bodyPr/>
        <a:lstStyle/>
        <a:p>
          <a:endParaRPr lang="en-US"/>
        </a:p>
      </dgm:t>
    </dgm:pt>
    <dgm:pt modelId="{F4E1A415-4450-4A94-9FDD-3BB254E41CEF}" type="sibTrans" cxnId="{30C6B76D-4685-48DD-8ABA-E3EB324F049D}">
      <dgm:prSet/>
      <dgm:spPr/>
      <dgm:t>
        <a:bodyPr/>
        <a:lstStyle/>
        <a:p>
          <a:endParaRPr lang="en-US"/>
        </a:p>
      </dgm:t>
    </dgm:pt>
    <dgm:pt modelId="{4239EB0D-3916-4A62-9F31-4D64B2657520}">
      <dgm:prSet phldrT="[Text]" custT="1"/>
      <dgm:spPr>
        <a:solidFill>
          <a:schemeClr val="accent5">
            <a:lumMod val="75000"/>
          </a:schemeClr>
        </a:solidFill>
      </dgm:spPr>
      <dgm:t>
        <a:bodyPr/>
        <a:lstStyle/>
        <a:p>
          <a:r>
            <a:rPr lang="en-US" sz="2400" b="1" dirty="0">
              <a:solidFill>
                <a:schemeClr val="tx1"/>
              </a:solidFill>
            </a:rPr>
            <a:t>Downtown</a:t>
          </a:r>
        </a:p>
      </dgm:t>
    </dgm:pt>
    <dgm:pt modelId="{BAB4356F-74AA-4FD2-BD01-773FB6FA3E43}" type="parTrans" cxnId="{2ACA1FBA-152D-4BD8-8BE1-64096575C2BA}">
      <dgm:prSet/>
      <dgm:spPr/>
      <dgm:t>
        <a:bodyPr/>
        <a:lstStyle/>
        <a:p>
          <a:endParaRPr lang="en-US"/>
        </a:p>
      </dgm:t>
    </dgm:pt>
    <dgm:pt modelId="{536C79F0-7CE5-45BD-9A4E-826329B4AC98}" type="sibTrans" cxnId="{2ACA1FBA-152D-4BD8-8BE1-64096575C2BA}">
      <dgm:prSet/>
      <dgm:spPr/>
      <dgm:t>
        <a:bodyPr/>
        <a:lstStyle/>
        <a:p>
          <a:endParaRPr lang="en-US"/>
        </a:p>
      </dgm:t>
    </dgm:pt>
    <dgm:pt modelId="{EB5AEB48-FBC1-4465-AA6F-A8B14E678D00}">
      <dgm:prSet phldrT="[Text]" custT="1"/>
      <dgm:spPr>
        <a:solidFill>
          <a:schemeClr val="accent5">
            <a:lumMod val="20000"/>
            <a:lumOff val="80000"/>
          </a:schemeClr>
        </a:solidFill>
      </dgm:spPr>
      <dgm:t>
        <a:bodyPr/>
        <a:lstStyle/>
        <a:p>
          <a:r>
            <a:rPr lang="en-US" sz="4800" b="1" dirty="0">
              <a:solidFill>
                <a:schemeClr val="tx1"/>
              </a:solidFill>
            </a:rPr>
            <a:t>$</a:t>
          </a:r>
        </a:p>
      </dgm:t>
    </dgm:pt>
    <dgm:pt modelId="{694406F1-CA9A-4BC8-BE6F-546CF65FEC34}" type="parTrans" cxnId="{B9410E45-BCEF-4FBB-9039-20460D1AA16F}">
      <dgm:prSet/>
      <dgm:spPr/>
      <dgm:t>
        <a:bodyPr/>
        <a:lstStyle/>
        <a:p>
          <a:endParaRPr lang="en-US"/>
        </a:p>
      </dgm:t>
    </dgm:pt>
    <dgm:pt modelId="{43B626D0-FE8B-4DFE-91A3-AEE53061AA48}" type="sibTrans" cxnId="{B9410E45-BCEF-4FBB-9039-20460D1AA16F}">
      <dgm:prSet/>
      <dgm:spPr/>
      <dgm:t>
        <a:bodyPr/>
        <a:lstStyle/>
        <a:p>
          <a:endParaRPr lang="en-US"/>
        </a:p>
      </dgm:t>
    </dgm:pt>
    <dgm:pt modelId="{C5F8B769-FAFF-46A6-8492-6A926B42FAB2}" type="pres">
      <dgm:prSet presAssocID="{4FB60C58-EF66-4DBD-B4D3-F53526012542}" presName="Name0" presStyleCnt="0">
        <dgm:presLayoutVars>
          <dgm:chMax val="7"/>
          <dgm:dir/>
          <dgm:resizeHandles val="exact"/>
        </dgm:presLayoutVars>
      </dgm:prSet>
      <dgm:spPr/>
    </dgm:pt>
    <dgm:pt modelId="{D3990C9F-AABF-4016-BF49-18A4C2A59C1E}" type="pres">
      <dgm:prSet presAssocID="{4FB60C58-EF66-4DBD-B4D3-F53526012542}" presName="ellipse1" presStyleLbl="vennNode1" presStyleIdx="0" presStyleCnt="4" custScaleX="69131" custScaleY="69110" custLinFactNeighborX="-13143" custLinFactNeighborY="72752">
        <dgm:presLayoutVars>
          <dgm:bulletEnabled val="1"/>
        </dgm:presLayoutVars>
      </dgm:prSet>
      <dgm:spPr/>
    </dgm:pt>
    <dgm:pt modelId="{EDBBBD33-A11F-47A6-9BB1-E780DF0DD00D}" type="pres">
      <dgm:prSet presAssocID="{4FB60C58-EF66-4DBD-B4D3-F53526012542}" presName="ellipse2" presStyleLbl="vennNode1" presStyleIdx="1" presStyleCnt="4" custScaleX="72758" custScaleY="69484" custLinFactNeighborX="24847" custLinFactNeighborY="4757">
        <dgm:presLayoutVars>
          <dgm:bulletEnabled val="1"/>
        </dgm:presLayoutVars>
      </dgm:prSet>
      <dgm:spPr/>
    </dgm:pt>
    <dgm:pt modelId="{056A60A2-2ADB-46A3-90D3-59793D828BAA}" type="pres">
      <dgm:prSet presAssocID="{4FB60C58-EF66-4DBD-B4D3-F53526012542}" presName="ellipse3" presStyleLbl="vennNode1" presStyleIdx="2" presStyleCnt="4" custScaleX="78474" custScaleY="79393" custLinFactNeighborX="-27144" custLinFactNeighborY="-12954">
        <dgm:presLayoutVars>
          <dgm:bulletEnabled val="1"/>
        </dgm:presLayoutVars>
      </dgm:prSet>
      <dgm:spPr/>
    </dgm:pt>
    <dgm:pt modelId="{31F88B2D-D6C6-4045-B433-6CC499F76775}" type="pres">
      <dgm:prSet presAssocID="{4FB60C58-EF66-4DBD-B4D3-F53526012542}" presName="ellipse4" presStyleLbl="vennNode1" presStyleIdx="3" presStyleCnt="4" custScaleX="69131" custScaleY="69110" custLinFactNeighborX="15829" custLinFactNeighborY="5746">
        <dgm:presLayoutVars>
          <dgm:bulletEnabled val="1"/>
        </dgm:presLayoutVars>
      </dgm:prSet>
      <dgm:spPr/>
    </dgm:pt>
  </dgm:ptLst>
  <dgm:cxnLst>
    <dgm:cxn modelId="{9C79C616-6965-46BF-BF6E-F1BAAA4CA7AF}" srcId="{4FB60C58-EF66-4DBD-B4D3-F53526012542}" destId="{4165058A-C48B-4E99-A29D-606E61E68FB8}" srcOrd="0" destOrd="0" parTransId="{5252F543-B361-4D77-A95B-F8F61C34DCB6}" sibTransId="{5C59F1AE-1582-459C-A220-5D0FFA8ACB78}"/>
    <dgm:cxn modelId="{2EF4FB25-8F2B-4544-A493-A8564CDE93FB}" type="presOf" srcId="{4FB60C58-EF66-4DBD-B4D3-F53526012542}" destId="{C5F8B769-FAFF-46A6-8492-6A926B42FAB2}" srcOrd="0" destOrd="0" presId="urn:microsoft.com/office/officeart/2005/8/layout/rings+Icon"/>
    <dgm:cxn modelId="{B9410E45-BCEF-4FBB-9039-20460D1AA16F}" srcId="{4FB60C58-EF66-4DBD-B4D3-F53526012542}" destId="{EB5AEB48-FBC1-4465-AA6F-A8B14E678D00}" srcOrd="3" destOrd="0" parTransId="{694406F1-CA9A-4BC8-BE6F-546CF65FEC34}" sibTransId="{43B626D0-FE8B-4DFE-91A3-AEE53061AA48}"/>
    <dgm:cxn modelId="{30C6B76D-4685-48DD-8ABA-E3EB324F049D}" srcId="{4FB60C58-EF66-4DBD-B4D3-F53526012542}" destId="{2E03D08A-33F2-4610-A8BB-C43D8FAD3291}" srcOrd="1" destOrd="0" parTransId="{830D8D74-8696-4884-ADD1-519F8ED8718D}" sibTransId="{F4E1A415-4450-4A94-9FDD-3BB254E41CEF}"/>
    <dgm:cxn modelId="{4EEDC98C-2117-4F36-94C0-58E05C4AE936}" type="presOf" srcId="{EB5AEB48-FBC1-4465-AA6F-A8B14E678D00}" destId="{31F88B2D-D6C6-4045-B433-6CC499F76775}" srcOrd="0" destOrd="0" presId="urn:microsoft.com/office/officeart/2005/8/layout/rings+Icon"/>
    <dgm:cxn modelId="{FCBB16AD-00DC-4A82-AB3E-7B10CCB56B92}" type="presOf" srcId="{4165058A-C48B-4E99-A29D-606E61E68FB8}" destId="{D3990C9F-AABF-4016-BF49-18A4C2A59C1E}" srcOrd="0" destOrd="0" presId="urn:microsoft.com/office/officeart/2005/8/layout/rings+Icon"/>
    <dgm:cxn modelId="{2ACA1FBA-152D-4BD8-8BE1-64096575C2BA}" srcId="{4FB60C58-EF66-4DBD-B4D3-F53526012542}" destId="{4239EB0D-3916-4A62-9F31-4D64B2657520}" srcOrd="2" destOrd="0" parTransId="{BAB4356F-74AA-4FD2-BD01-773FB6FA3E43}" sibTransId="{536C79F0-7CE5-45BD-9A4E-826329B4AC98}"/>
    <dgm:cxn modelId="{A0C4FAC9-B9D7-40C2-863F-9992F56B48CE}" type="presOf" srcId="{2E03D08A-33F2-4610-A8BB-C43D8FAD3291}" destId="{EDBBBD33-A11F-47A6-9BB1-E780DF0DD00D}" srcOrd="0" destOrd="0" presId="urn:microsoft.com/office/officeart/2005/8/layout/rings+Icon"/>
    <dgm:cxn modelId="{E3D56CFE-B72F-4D23-97D8-2785099BB1D5}" type="presOf" srcId="{4239EB0D-3916-4A62-9F31-4D64B2657520}" destId="{056A60A2-2ADB-46A3-90D3-59793D828BAA}" srcOrd="0" destOrd="0" presId="urn:microsoft.com/office/officeart/2005/8/layout/rings+Icon"/>
    <dgm:cxn modelId="{23F8C6F6-907C-4822-A487-0EC46FF16299}" type="presParOf" srcId="{C5F8B769-FAFF-46A6-8492-6A926B42FAB2}" destId="{D3990C9F-AABF-4016-BF49-18A4C2A59C1E}" srcOrd="0" destOrd="0" presId="urn:microsoft.com/office/officeart/2005/8/layout/rings+Icon"/>
    <dgm:cxn modelId="{08F81ADF-49CB-4FF3-AB44-3882D5C51CD9}" type="presParOf" srcId="{C5F8B769-FAFF-46A6-8492-6A926B42FAB2}" destId="{EDBBBD33-A11F-47A6-9BB1-E780DF0DD00D}" srcOrd="1" destOrd="0" presId="urn:microsoft.com/office/officeart/2005/8/layout/rings+Icon"/>
    <dgm:cxn modelId="{18C7A4B5-38B0-4B63-AEA8-9C7A11AE1512}" type="presParOf" srcId="{C5F8B769-FAFF-46A6-8492-6A926B42FAB2}" destId="{056A60A2-2ADB-46A3-90D3-59793D828BAA}" srcOrd="2" destOrd="0" presId="urn:microsoft.com/office/officeart/2005/8/layout/rings+Icon"/>
    <dgm:cxn modelId="{FF713CF6-937B-4829-A1FA-61CCAC9F69C5}" type="presParOf" srcId="{C5F8B769-FAFF-46A6-8492-6A926B42FAB2}" destId="{31F88B2D-D6C6-4045-B433-6CC499F7677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FB60C58-EF66-4DBD-B4D3-F5352601254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4165058A-C48B-4E99-A29D-606E61E68FB8}">
      <dgm:prSet phldrT="[Text]"/>
      <dgm:spPr>
        <a:solidFill>
          <a:srgbClr val="FF0000"/>
        </a:solidFill>
      </dgm:spPr>
      <dgm:t>
        <a:bodyPr/>
        <a:lstStyle/>
        <a:p>
          <a:r>
            <a:rPr lang="en-US" b="1" dirty="0">
              <a:solidFill>
                <a:schemeClr val="tx1"/>
              </a:solidFill>
            </a:rPr>
            <a:t>Freight</a:t>
          </a:r>
        </a:p>
      </dgm:t>
    </dgm:pt>
    <dgm:pt modelId="{5252F543-B361-4D77-A95B-F8F61C34DCB6}" type="parTrans" cxnId="{9C79C616-6965-46BF-BF6E-F1BAAA4CA7AF}">
      <dgm:prSet/>
      <dgm:spPr/>
      <dgm:t>
        <a:bodyPr/>
        <a:lstStyle/>
        <a:p>
          <a:endParaRPr lang="en-US"/>
        </a:p>
      </dgm:t>
    </dgm:pt>
    <dgm:pt modelId="{5C59F1AE-1582-459C-A220-5D0FFA8ACB78}" type="sibTrans" cxnId="{9C79C616-6965-46BF-BF6E-F1BAAA4CA7AF}">
      <dgm:prSet/>
      <dgm:spPr/>
      <dgm:t>
        <a:bodyPr/>
        <a:lstStyle/>
        <a:p>
          <a:endParaRPr lang="en-US"/>
        </a:p>
      </dgm:t>
    </dgm:pt>
    <dgm:pt modelId="{2E03D08A-33F2-4610-A8BB-C43D8FAD3291}">
      <dgm:prSet phldrT="[Text]"/>
      <dgm:spPr>
        <a:solidFill>
          <a:schemeClr val="accent2">
            <a:lumMod val="60000"/>
            <a:lumOff val="40000"/>
          </a:schemeClr>
        </a:solidFill>
      </dgm:spPr>
      <dgm:t>
        <a:bodyPr/>
        <a:lstStyle/>
        <a:p>
          <a:r>
            <a:rPr lang="en-US" b="1" dirty="0">
              <a:solidFill>
                <a:schemeClr val="tx1"/>
              </a:solidFill>
            </a:rPr>
            <a:t>Other Corridors</a:t>
          </a:r>
        </a:p>
      </dgm:t>
    </dgm:pt>
    <dgm:pt modelId="{830D8D74-8696-4884-ADD1-519F8ED8718D}" type="parTrans" cxnId="{30C6B76D-4685-48DD-8ABA-E3EB324F049D}">
      <dgm:prSet/>
      <dgm:spPr/>
      <dgm:t>
        <a:bodyPr/>
        <a:lstStyle/>
        <a:p>
          <a:endParaRPr lang="en-US"/>
        </a:p>
      </dgm:t>
    </dgm:pt>
    <dgm:pt modelId="{F4E1A415-4450-4A94-9FDD-3BB254E41CEF}" type="sibTrans" cxnId="{30C6B76D-4685-48DD-8ABA-E3EB324F049D}">
      <dgm:prSet/>
      <dgm:spPr/>
      <dgm:t>
        <a:bodyPr/>
        <a:lstStyle/>
        <a:p>
          <a:endParaRPr lang="en-US"/>
        </a:p>
      </dgm:t>
    </dgm:pt>
    <dgm:pt modelId="{4239EB0D-3916-4A62-9F31-4D64B2657520}">
      <dgm:prSet phldrT="[Text]" custT="1"/>
      <dgm:spPr>
        <a:solidFill>
          <a:schemeClr val="accent5">
            <a:lumMod val="75000"/>
          </a:schemeClr>
        </a:solidFill>
      </dgm:spPr>
      <dgm:t>
        <a:bodyPr/>
        <a:lstStyle/>
        <a:p>
          <a:r>
            <a:rPr lang="en-US" sz="2400" b="1" dirty="0">
              <a:solidFill>
                <a:schemeClr val="tx1"/>
              </a:solidFill>
            </a:rPr>
            <a:t>Downtown</a:t>
          </a:r>
        </a:p>
      </dgm:t>
    </dgm:pt>
    <dgm:pt modelId="{BAB4356F-74AA-4FD2-BD01-773FB6FA3E43}" type="parTrans" cxnId="{2ACA1FBA-152D-4BD8-8BE1-64096575C2BA}">
      <dgm:prSet/>
      <dgm:spPr/>
      <dgm:t>
        <a:bodyPr/>
        <a:lstStyle/>
        <a:p>
          <a:endParaRPr lang="en-US"/>
        </a:p>
      </dgm:t>
    </dgm:pt>
    <dgm:pt modelId="{536C79F0-7CE5-45BD-9A4E-826329B4AC98}" type="sibTrans" cxnId="{2ACA1FBA-152D-4BD8-8BE1-64096575C2BA}">
      <dgm:prSet/>
      <dgm:spPr/>
      <dgm:t>
        <a:bodyPr/>
        <a:lstStyle/>
        <a:p>
          <a:endParaRPr lang="en-US"/>
        </a:p>
      </dgm:t>
    </dgm:pt>
    <dgm:pt modelId="{EB5AEB48-FBC1-4465-AA6F-A8B14E678D00}">
      <dgm:prSet phldrT="[Text]" custT="1"/>
      <dgm:spPr>
        <a:solidFill>
          <a:srgbClr val="FF0000"/>
        </a:solidFill>
      </dgm:spPr>
      <dgm:t>
        <a:bodyPr/>
        <a:lstStyle/>
        <a:p>
          <a:r>
            <a:rPr lang="en-US" sz="4800" b="1" dirty="0">
              <a:solidFill>
                <a:schemeClr val="tx1"/>
              </a:solidFill>
            </a:rPr>
            <a:t>$</a:t>
          </a:r>
        </a:p>
      </dgm:t>
    </dgm:pt>
    <dgm:pt modelId="{694406F1-CA9A-4BC8-BE6F-546CF65FEC34}" type="parTrans" cxnId="{B9410E45-BCEF-4FBB-9039-20460D1AA16F}">
      <dgm:prSet/>
      <dgm:spPr/>
      <dgm:t>
        <a:bodyPr/>
        <a:lstStyle/>
        <a:p>
          <a:endParaRPr lang="en-US"/>
        </a:p>
      </dgm:t>
    </dgm:pt>
    <dgm:pt modelId="{43B626D0-FE8B-4DFE-91A3-AEE53061AA48}" type="sibTrans" cxnId="{B9410E45-BCEF-4FBB-9039-20460D1AA16F}">
      <dgm:prSet/>
      <dgm:spPr/>
      <dgm:t>
        <a:bodyPr/>
        <a:lstStyle/>
        <a:p>
          <a:endParaRPr lang="en-US"/>
        </a:p>
      </dgm:t>
    </dgm:pt>
    <dgm:pt modelId="{C5F8B769-FAFF-46A6-8492-6A926B42FAB2}" type="pres">
      <dgm:prSet presAssocID="{4FB60C58-EF66-4DBD-B4D3-F53526012542}" presName="Name0" presStyleCnt="0">
        <dgm:presLayoutVars>
          <dgm:chMax val="7"/>
          <dgm:dir/>
          <dgm:resizeHandles val="exact"/>
        </dgm:presLayoutVars>
      </dgm:prSet>
      <dgm:spPr/>
    </dgm:pt>
    <dgm:pt modelId="{D3990C9F-AABF-4016-BF49-18A4C2A59C1E}" type="pres">
      <dgm:prSet presAssocID="{4FB60C58-EF66-4DBD-B4D3-F53526012542}" presName="ellipse1" presStyleLbl="vennNode1" presStyleIdx="0" presStyleCnt="4" custScaleX="69131" custScaleY="69110" custLinFactNeighborX="-13143" custLinFactNeighborY="72752">
        <dgm:presLayoutVars>
          <dgm:bulletEnabled val="1"/>
        </dgm:presLayoutVars>
      </dgm:prSet>
      <dgm:spPr/>
    </dgm:pt>
    <dgm:pt modelId="{EDBBBD33-A11F-47A6-9BB1-E780DF0DD00D}" type="pres">
      <dgm:prSet presAssocID="{4FB60C58-EF66-4DBD-B4D3-F53526012542}" presName="ellipse2" presStyleLbl="vennNode1" presStyleIdx="1" presStyleCnt="4" custScaleX="72758" custScaleY="69484" custLinFactNeighborX="24847" custLinFactNeighborY="4757">
        <dgm:presLayoutVars>
          <dgm:bulletEnabled val="1"/>
        </dgm:presLayoutVars>
      </dgm:prSet>
      <dgm:spPr/>
    </dgm:pt>
    <dgm:pt modelId="{056A60A2-2ADB-46A3-90D3-59793D828BAA}" type="pres">
      <dgm:prSet presAssocID="{4FB60C58-EF66-4DBD-B4D3-F53526012542}" presName="ellipse3" presStyleLbl="vennNode1" presStyleIdx="2" presStyleCnt="4" custScaleX="78474" custScaleY="79393" custLinFactNeighborX="-27144" custLinFactNeighborY="-12954">
        <dgm:presLayoutVars>
          <dgm:bulletEnabled val="1"/>
        </dgm:presLayoutVars>
      </dgm:prSet>
      <dgm:spPr/>
    </dgm:pt>
    <dgm:pt modelId="{31F88B2D-D6C6-4045-B433-6CC499F76775}" type="pres">
      <dgm:prSet presAssocID="{4FB60C58-EF66-4DBD-B4D3-F53526012542}" presName="ellipse4" presStyleLbl="vennNode1" presStyleIdx="3" presStyleCnt="4" custScaleX="69131" custScaleY="69110" custLinFactNeighborX="15829" custLinFactNeighborY="5746">
        <dgm:presLayoutVars>
          <dgm:bulletEnabled val="1"/>
        </dgm:presLayoutVars>
      </dgm:prSet>
      <dgm:spPr/>
    </dgm:pt>
  </dgm:ptLst>
  <dgm:cxnLst>
    <dgm:cxn modelId="{9C79C616-6965-46BF-BF6E-F1BAAA4CA7AF}" srcId="{4FB60C58-EF66-4DBD-B4D3-F53526012542}" destId="{4165058A-C48B-4E99-A29D-606E61E68FB8}" srcOrd="0" destOrd="0" parTransId="{5252F543-B361-4D77-A95B-F8F61C34DCB6}" sibTransId="{5C59F1AE-1582-459C-A220-5D0FFA8ACB78}"/>
    <dgm:cxn modelId="{2EF4FB25-8F2B-4544-A493-A8564CDE93FB}" type="presOf" srcId="{4FB60C58-EF66-4DBD-B4D3-F53526012542}" destId="{C5F8B769-FAFF-46A6-8492-6A926B42FAB2}" srcOrd="0" destOrd="0" presId="urn:microsoft.com/office/officeart/2005/8/layout/rings+Icon"/>
    <dgm:cxn modelId="{B9410E45-BCEF-4FBB-9039-20460D1AA16F}" srcId="{4FB60C58-EF66-4DBD-B4D3-F53526012542}" destId="{EB5AEB48-FBC1-4465-AA6F-A8B14E678D00}" srcOrd="3" destOrd="0" parTransId="{694406F1-CA9A-4BC8-BE6F-546CF65FEC34}" sibTransId="{43B626D0-FE8B-4DFE-91A3-AEE53061AA48}"/>
    <dgm:cxn modelId="{30C6B76D-4685-48DD-8ABA-E3EB324F049D}" srcId="{4FB60C58-EF66-4DBD-B4D3-F53526012542}" destId="{2E03D08A-33F2-4610-A8BB-C43D8FAD3291}" srcOrd="1" destOrd="0" parTransId="{830D8D74-8696-4884-ADD1-519F8ED8718D}" sibTransId="{F4E1A415-4450-4A94-9FDD-3BB254E41CEF}"/>
    <dgm:cxn modelId="{4EEDC98C-2117-4F36-94C0-58E05C4AE936}" type="presOf" srcId="{EB5AEB48-FBC1-4465-AA6F-A8B14E678D00}" destId="{31F88B2D-D6C6-4045-B433-6CC499F76775}" srcOrd="0" destOrd="0" presId="urn:microsoft.com/office/officeart/2005/8/layout/rings+Icon"/>
    <dgm:cxn modelId="{FCBB16AD-00DC-4A82-AB3E-7B10CCB56B92}" type="presOf" srcId="{4165058A-C48B-4E99-A29D-606E61E68FB8}" destId="{D3990C9F-AABF-4016-BF49-18A4C2A59C1E}" srcOrd="0" destOrd="0" presId="urn:microsoft.com/office/officeart/2005/8/layout/rings+Icon"/>
    <dgm:cxn modelId="{2ACA1FBA-152D-4BD8-8BE1-64096575C2BA}" srcId="{4FB60C58-EF66-4DBD-B4D3-F53526012542}" destId="{4239EB0D-3916-4A62-9F31-4D64B2657520}" srcOrd="2" destOrd="0" parTransId="{BAB4356F-74AA-4FD2-BD01-773FB6FA3E43}" sibTransId="{536C79F0-7CE5-45BD-9A4E-826329B4AC98}"/>
    <dgm:cxn modelId="{A0C4FAC9-B9D7-40C2-863F-9992F56B48CE}" type="presOf" srcId="{2E03D08A-33F2-4610-A8BB-C43D8FAD3291}" destId="{EDBBBD33-A11F-47A6-9BB1-E780DF0DD00D}" srcOrd="0" destOrd="0" presId="urn:microsoft.com/office/officeart/2005/8/layout/rings+Icon"/>
    <dgm:cxn modelId="{E3D56CFE-B72F-4D23-97D8-2785099BB1D5}" type="presOf" srcId="{4239EB0D-3916-4A62-9F31-4D64B2657520}" destId="{056A60A2-2ADB-46A3-90D3-59793D828BAA}" srcOrd="0" destOrd="0" presId="urn:microsoft.com/office/officeart/2005/8/layout/rings+Icon"/>
    <dgm:cxn modelId="{23F8C6F6-907C-4822-A487-0EC46FF16299}" type="presParOf" srcId="{C5F8B769-FAFF-46A6-8492-6A926B42FAB2}" destId="{D3990C9F-AABF-4016-BF49-18A4C2A59C1E}" srcOrd="0" destOrd="0" presId="urn:microsoft.com/office/officeart/2005/8/layout/rings+Icon"/>
    <dgm:cxn modelId="{08F81ADF-49CB-4FF3-AB44-3882D5C51CD9}" type="presParOf" srcId="{C5F8B769-FAFF-46A6-8492-6A926B42FAB2}" destId="{EDBBBD33-A11F-47A6-9BB1-E780DF0DD00D}" srcOrd="1" destOrd="0" presId="urn:microsoft.com/office/officeart/2005/8/layout/rings+Icon"/>
    <dgm:cxn modelId="{18C7A4B5-38B0-4B63-AEA8-9C7A11AE1512}" type="presParOf" srcId="{C5F8B769-FAFF-46A6-8492-6A926B42FAB2}" destId="{056A60A2-2ADB-46A3-90D3-59793D828BAA}" srcOrd="2" destOrd="0" presId="urn:microsoft.com/office/officeart/2005/8/layout/rings+Icon"/>
    <dgm:cxn modelId="{FF713CF6-937B-4829-A1FA-61CCAC9F69C5}" type="presParOf" srcId="{C5F8B769-FAFF-46A6-8492-6A926B42FAB2}" destId="{31F88B2D-D6C6-4045-B433-6CC499F7677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FB60C58-EF66-4DBD-B4D3-F53526012542}" type="doc">
      <dgm:prSet loTypeId="urn:microsoft.com/office/officeart/2005/8/layout/rings+Icon" loCatId="officeonline" qsTypeId="urn:microsoft.com/office/officeart/2005/8/quickstyle/simple1" qsCatId="simple" csTypeId="urn:microsoft.com/office/officeart/2005/8/colors/accent1_2" csCatId="accent1" phldr="1"/>
      <dgm:spPr/>
      <dgm:t>
        <a:bodyPr/>
        <a:lstStyle/>
        <a:p>
          <a:endParaRPr lang="en-US"/>
        </a:p>
      </dgm:t>
    </dgm:pt>
    <dgm:pt modelId="{4165058A-C48B-4E99-A29D-606E61E68FB8}">
      <dgm:prSet phldrT="[Text]"/>
      <dgm:spPr>
        <a:solidFill>
          <a:schemeClr val="bg1">
            <a:lumMod val="95000"/>
            <a:alpha val="50000"/>
          </a:schemeClr>
        </a:solidFill>
      </dgm:spPr>
      <dgm:t>
        <a:bodyPr/>
        <a:lstStyle/>
        <a:p>
          <a:r>
            <a:rPr lang="en-US" b="1" dirty="0">
              <a:solidFill>
                <a:schemeClr val="bg1"/>
              </a:solidFill>
            </a:rPr>
            <a:t>Freight</a:t>
          </a:r>
        </a:p>
      </dgm:t>
    </dgm:pt>
    <dgm:pt modelId="{5252F543-B361-4D77-A95B-F8F61C34DCB6}" type="parTrans" cxnId="{9C79C616-6965-46BF-BF6E-F1BAAA4CA7AF}">
      <dgm:prSet/>
      <dgm:spPr/>
      <dgm:t>
        <a:bodyPr/>
        <a:lstStyle/>
        <a:p>
          <a:endParaRPr lang="en-US"/>
        </a:p>
      </dgm:t>
    </dgm:pt>
    <dgm:pt modelId="{5C59F1AE-1582-459C-A220-5D0FFA8ACB78}" type="sibTrans" cxnId="{9C79C616-6965-46BF-BF6E-F1BAAA4CA7AF}">
      <dgm:prSet/>
      <dgm:spPr/>
      <dgm:t>
        <a:bodyPr/>
        <a:lstStyle/>
        <a:p>
          <a:endParaRPr lang="en-US"/>
        </a:p>
      </dgm:t>
    </dgm:pt>
    <dgm:pt modelId="{2E03D08A-33F2-4610-A8BB-C43D8FAD3291}">
      <dgm:prSet phldrT="[Text]"/>
      <dgm:spPr>
        <a:solidFill>
          <a:schemeClr val="accent2">
            <a:lumMod val="20000"/>
            <a:lumOff val="80000"/>
          </a:schemeClr>
        </a:solidFill>
      </dgm:spPr>
      <dgm:t>
        <a:bodyPr/>
        <a:lstStyle/>
        <a:p>
          <a:r>
            <a:rPr lang="en-US" b="1" dirty="0">
              <a:solidFill>
                <a:schemeClr val="tx1"/>
              </a:solidFill>
            </a:rPr>
            <a:t>Other Corridors</a:t>
          </a:r>
        </a:p>
      </dgm:t>
    </dgm:pt>
    <dgm:pt modelId="{830D8D74-8696-4884-ADD1-519F8ED8718D}" type="parTrans" cxnId="{30C6B76D-4685-48DD-8ABA-E3EB324F049D}">
      <dgm:prSet/>
      <dgm:spPr/>
      <dgm:t>
        <a:bodyPr/>
        <a:lstStyle/>
        <a:p>
          <a:endParaRPr lang="en-US"/>
        </a:p>
      </dgm:t>
    </dgm:pt>
    <dgm:pt modelId="{F4E1A415-4450-4A94-9FDD-3BB254E41CEF}" type="sibTrans" cxnId="{30C6B76D-4685-48DD-8ABA-E3EB324F049D}">
      <dgm:prSet/>
      <dgm:spPr/>
      <dgm:t>
        <a:bodyPr/>
        <a:lstStyle/>
        <a:p>
          <a:endParaRPr lang="en-US"/>
        </a:p>
      </dgm:t>
    </dgm:pt>
    <dgm:pt modelId="{4239EB0D-3916-4A62-9F31-4D64B2657520}">
      <dgm:prSet phldrT="[Text]" custT="1"/>
      <dgm:spPr>
        <a:solidFill>
          <a:schemeClr val="accent5">
            <a:lumMod val="75000"/>
          </a:schemeClr>
        </a:solidFill>
      </dgm:spPr>
      <dgm:t>
        <a:bodyPr/>
        <a:lstStyle/>
        <a:p>
          <a:r>
            <a:rPr lang="en-US" sz="2500" b="1" dirty="0">
              <a:solidFill>
                <a:schemeClr val="tx1"/>
              </a:solidFill>
            </a:rPr>
            <a:t>Downtown</a:t>
          </a:r>
        </a:p>
      </dgm:t>
    </dgm:pt>
    <dgm:pt modelId="{BAB4356F-74AA-4FD2-BD01-773FB6FA3E43}" type="parTrans" cxnId="{2ACA1FBA-152D-4BD8-8BE1-64096575C2BA}">
      <dgm:prSet/>
      <dgm:spPr/>
      <dgm:t>
        <a:bodyPr/>
        <a:lstStyle/>
        <a:p>
          <a:endParaRPr lang="en-US"/>
        </a:p>
      </dgm:t>
    </dgm:pt>
    <dgm:pt modelId="{536C79F0-7CE5-45BD-9A4E-826329B4AC98}" type="sibTrans" cxnId="{2ACA1FBA-152D-4BD8-8BE1-64096575C2BA}">
      <dgm:prSet/>
      <dgm:spPr/>
      <dgm:t>
        <a:bodyPr/>
        <a:lstStyle/>
        <a:p>
          <a:endParaRPr lang="en-US"/>
        </a:p>
      </dgm:t>
    </dgm:pt>
    <dgm:pt modelId="{EB5AEB48-FBC1-4465-AA6F-A8B14E678D00}">
      <dgm:prSet phldrT="[Text]" custT="1"/>
      <dgm:spPr>
        <a:solidFill>
          <a:schemeClr val="accent5">
            <a:lumMod val="75000"/>
          </a:schemeClr>
        </a:solidFill>
      </dgm:spPr>
      <dgm:t>
        <a:bodyPr/>
        <a:lstStyle/>
        <a:p>
          <a:r>
            <a:rPr lang="en-US" sz="4800" b="1" dirty="0">
              <a:solidFill>
                <a:schemeClr val="tx1"/>
              </a:solidFill>
            </a:rPr>
            <a:t>$</a:t>
          </a:r>
        </a:p>
      </dgm:t>
    </dgm:pt>
    <dgm:pt modelId="{694406F1-CA9A-4BC8-BE6F-546CF65FEC34}" type="parTrans" cxnId="{B9410E45-BCEF-4FBB-9039-20460D1AA16F}">
      <dgm:prSet/>
      <dgm:spPr/>
      <dgm:t>
        <a:bodyPr/>
        <a:lstStyle/>
        <a:p>
          <a:endParaRPr lang="en-US"/>
        </a:p>
      </dgm:t>
    </dgm:pt>
    <dgm:pt modelId="{43B626D0-FE8B-4DFE-91A3-AEE53061AA48}" type="sibTrans" cxnId="{B9410E45-BCEF-4FBB-9039-20460D1AA16F}">
      <dgm:prSet/>
      <dgm:spPr/>
      <dgm:t>
        <a:bodyPr/>
        <a:lstStyle/>
        <a:p>
          <a:endParaRPr lang="en-US"/>
        </a:p>
      </dgm:t>
    </dgm:pt>
    <dgm:pt modelId="{C5F8B769-FAFF-46A6-8492-6A926B42FAB2}" type="pres">
      <dgm:prSet presAssocID="{4FB60C58-EF66-4DBD-B4D3-F53526012542}" presName="Name0" presStyleCnt="0">
        <dgm:presLayoutVars>
          <dgm:chMax val="7"/>
          <dgm:dir/>
          <dgm:resizeHandles val="exact"/>
        </dgm:presLayoutVars>
      </dgm:prSet>
      <dgm:spPr/>
    </dgm:pt>
    <dgm:pt modelId="{D3990C9F-AABF-4016-BF49-18A4C2A59C1E}" type="pres">
      <dgm:prSet presAssocID="{4FB60C58-EF66-4DBD-B4D3-F53526012542}" presName="ellipse1" presStyleLbl="vennNode1" presStyleIdx="0" presStyleCnt="4" custScaleX="69131" custScaleY="69110" custLinFactNeighborX="-13143" custLinFactNeighborY="72752">
        <dgm:presLayoutVars>
          <dgm:bulletEnabled val="1"/>
        </dgm:presLayoutVars>
      </dgm:prSet>
      <dgm:spPr/>
    </dgm:pt>
    <dgm:pt modelId="{EDBBBD33-A11F-47A6-9BB1-E780DF0DD00D}" type="pres">
      <dgm:prSet presAssocID="{4FB60C58-EF66-4DBD-B4D3-F53526012542}" presName="ellipse2" presStyleLbl="vennNode1" presStyleIdx="1" presStyleCnt="4" custScaleX="72758" custScaleY="69484" custLinFactNeighborX="24847" custLinFactNeighborY="4757">
        <dgm:presLayoutVars>
          <dgm:bulletEnabled val="1"/>
        </dgm:presLayoutVars>
      </dgm:prSet>
      <dgm:spPr/>
    </dgm:pt>
    <dgm:pt modelId="{056A60A2-2ADB-46A3-90D3-59793D828BAA}" type="pres">
      <dgm:prSet presAssocID="{4FB60C58-EF66-4DBD-B4D3-F53526012542}" presName="ellipse3" presStyleLbl="vennNode1" presStyleIdx="2" presStyleCnt="4" custScaleX="78474" custScaleY="79393" custLinFactNeighborX="-27144" custLinFactNeighborY="-12954">
        <dgm:presLayoutVars>
          <dgm:bulletEnabled val="1"/>
        </dgm:presLayoutVars>
      </dgm:prSet>
      <dgm:spPr/>
    </dgm:pt>
    <dgm:pt modelId="{31F88B2D-D6C6-4045-B433-6CC499F76775}" type="pres">
      <dgm:prSet presAssocID="{4FB60C58-EF66-4DBD-B4D3-F53526012542}" presName="ellipse4" presStyleLbl="vennNode1" presStyleIdx="3" presStyleCnt="4" custScaleX="69131" custScaleY="69110" custLinFactNeighborX="15829" custLinFactNeighborY="5746">
        <dgm:presLayoutVars>
          <dgm:bulletEnabled val="1"/>
        </dgm:presLayoutVars>
      </dgm:prSet>
      <dgm:spPr/>
    </dgm:pt>
  </dgm:ptLst>
  <dgm:cxnLst>
    <dgm:cxn modelId="{9C79C616-6965-46BF-BF6E-F1BAAA4CA7AF}" srcId="{4FB60C58-EF66-4DBD-B4D3-F53526012542}" destId="{4165058A-C48B-4E99-A29D-606E61E68FB8}" srcOrd="0" destOrd="0" parTransId="{5252F543-B361-4D77-A95B-F8F61C34DCB6}" sibTransId="{5C59F1AE-1582-459C-A220-5D0FFA8ACB78}"/>
    <dgm:cxn modelId="{2EF4FB25-8F2B-4544-A493-A8564CDE93FB}" type="presOf" srcId="{4FB60C58-EF66-4DBD-B4D3-F53526012542}" destId="{C5F8B769-FAFF-46A6-8492-6A926B42FAB2}" srcOrd="0" destOrd="0" presId="urn:microsoft.com/office/officeart/2005/8/layout/rings+Icon"/>
    <dgm:cxn modelId="{B9410E45-BCEF-4FBB-9039-20460D1AA16F}" srcId="{4FB60C58-EF66-4DBD-B4D3-F53526012542}" destId="{EB5AEB48-FBC1-4465-AA6F-A8B14E678D00}" srcOrd="3" destOrd="0" parTransId="{694406F1-CA9A-4BC8-BE6F-546CF65FEC34}" sibTransId="{43B626D0-FE8B-4DFE-91A3-AEE53061AA48}"/>
    <dgm:cxn modelId="{30C6B76D-4685-48DD-8ABA-E3EB324F049D}" srcId="{4FB60C58-EF66-4DBD-B4D3-F53526012542}" destId="{2E03D08A-33F2-4610-A8BB-C43D8FAD3291}" srcOrd="1" destOrd="0" parTransId="{830D8D74-8696-4884-ADD1-519F8ED8718D}" sibTransId="{F4E1A415-4450-4A94-9FDD-3BB254E41CEF}"/>
    <dgm:cxn modelId="{4EEDC98C-2117-4F36-94C0-58E05C4AE936}" type="presOf" srcId="{EB5AEB48-FBC1-4465-AA6F-A8B14E678D00}" destId="{31F88B2D-D6C6-4045-B433-6CC499F76775}" srcOrd="0" destOrd="0" presId="urn:microsoft.com/office/officeart/2005/8/layout/rings+Icon"/>
    <dgm:cxn modelId="{FCBB16AD-00DC-4A82-AB3E-7B10CCB56B92}" type="presOf" srcId="{4165058A-C48B-4E99-A29D-606E61E68FB8}" destId="{D3990C9F-AABF-4016-BF49-18A4C2A59C1E}" srcOrd="0" destOrd="0" presId="urn:microsoft.com/office/officeart/2005/8/layout/rings+Icon"/>
    <dgm:cxn modelId="{2ACA1FBA-152D-4BD8-8BE1-64096575C2BA}" srcId="{4FB60C58-EF66-4DBD-B4D3-F53526012542}" destId="{4239EB0D-3916-4A62-9F31-4D64B2657520}" srcOrd="2" destOrd="0" parTransId="{BAB4356F-74AA-4FD2-BD01-773FB6FA3E43}" sibTransId="{536C79F0-7CE5-45BD-9A4E-826329B4AC98}"/>
    <dgm:cxn modelId="{A0C4FAC9-B9D7-40C2-863F-9992F56B48CE}" type="presOf" srcId="{2E03D08A-33F2-4610-A8BB-C43D8FAD3291}" destId="{EDBBBD33-A11F-47A6-9BB1-E780DF0DD00D}" srcOrd="0" destOrd="0" presId="urn:microsoft.com/office/officeart/2005/8/layout/rings+Icon"/>
    <dgm:cxn modelId="{E3D56CFE-B72F-4D23-97D8-2785099BB1D5}" type="presOf" srcId="{4239EB0D-3916-4A62-9F31-4D64B2657520}" destId="{056A60A2-2ADB-46A3-90D3-59793D828BAA}" srcOrd="0" destOrd="0" presId="urn:microsoft.com/office/officeart/2005/8/layout/rings+Icon"/>
    <dgm:cxn modelId="{23F8C6F6-907C-4822-A487-0EC46FF16299}" type="presParOf" srcId="{C5F8B769-FAFF-46A6-8492-6A926B42FAB2}" destId="{D3990C9F-AABF-4016-BF49-18A4C2A59C1E}" srcOrd="0" destOrd="0" presId="urn:microsoft.com/office/officeart/2005/8/layout/rings+Icon"/>
    <dgm:cxn modelId="{08F81ADF-49CB-4FF3-AB44-3882D5C51CD9}" type="presParOf" srcId="{C5F8B769-FAFF-46A6-8492-6A926B42FAB2}" destId="{EDBBBD33-A11F-47A6-9BB1-E780DF0DD00D}" srcOrd="1" destOrd="0" presId="urn:microsoft.com/office/officeart/2005/8/layout/rings+Icon"/>
    <dgm:cxn modelId="{18C7A4B5-38B0-4B63-AEA8-9C7A11AE1512}" type="presParOf" srcId="{C5F8B769-FAFF-46A6-8492-6A926B42FAB2}" destId="{056A60A2-2ADB-46A3-90D3-59793D828BAA}" srcOrd="2" destOrd="0" presId="urn:microsoft.com/office/officeart/2005/8/layout/rings+Icon"/>
    <dgm:cxn modelId="{FF713CF6-937B-4829-A1FA-61CCAC9F69C5}" type="presParOf" srcId="{C5F8B769-FAFF-46A6-8492-6A926B42FAB2}" destId="{31F88B2D-D6C6-4045-B433-6CC499F76775}" srcOrd="3"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90C9F-AABF-4016-BF49-18A4C2A59C1E}">
      <dsp:nvSpPr>
        <dsp:cNvPr id="0" name=""/>
        <dsp:cNvSpPr/>
      </dsp:nvSpPr>
      <dsp:spPr>
        <a:xfrm>
          <a:off x="76209" y="3025005"/>
          <a:ext cx="2299134" cy="229871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Freight</a:t>
          </a:r>
        </a:p>
      </dsp:txBody>
      <dsp:txXfrm>
        <a:off x="412909" y="3361644"/>
        <a:ext cx="1625734" cy="1625438"/>
      </dsp:txXfrm>
    </dsp:sp>
    <dsp:sp modelId="{EDBBBD33-A11F-47A6-9BB1-E780DF0DD00D}">
      <dsp:nvSpPr>
        <dsp:cNvPr id="0" name=""/>
        <dsp:cNvSpPr/>
      </dsp:nvSpPr>
      <dsp:spPr>
        <a:xfrm>
          <a:off x="3066658" y="2975526"/>
          <a:ext cx="2267339" cy="231115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Other Corridors</a:t>
          </a:r>
        </a:p>
      </dsp:txBody>
      <dsp:txXfrm>
        <a:off x="3398702" y="3313987"/>
        <a:ext cx="1603251" cy="1634234"/>
      </dsp:txXfrm>
    </dsp:sp>
    <dsp:sp modelId="{056A60A2-2ADB-46A3-90D3-59793D828BAA}">
      <dsp:nvSpPr>
        <dsp:cNvPr id="0" name=""/>
        <dsp:cNvSpPr/>
      </dsp:nvSpPr>
      <dsp:spPr>
        <a:xfrm>
          <a:off x="2876548" y="3262"/>
          <a:ext cx="2609860" cy="2640747"/>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bg1"/>
              </a:solidFill>
            </a:rPr>
            <a:t>Downtown</a:t>
          </a:r>
        </a:p>
      </dsp:txBody>
      <dsp:txXfrm>
        <a:off x="3258753" y="389990"/>
        <a:ext cx="1845450" cy="1867291"/>
      </dsp:txXfrm>
    </dsp:sp>
    <dsp:sp modelId="{31F88B2D-D6C6-4045-B433-6CC499F76775}">
      <dsp:nvSpPr>
        <dsp:cNvPr id="0" name=""/>
        <dsp:cNvSpPr/>
      </dsp:nvSpPr>
      <dsp:spPr>
        <a:xfrm>
          <a:off x="6159065" y="3014642"/>
          <a:ext cx="2299134" cy="229871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bg1"/>
              </a:solidFill>
            </a:rPr>
            <a:t>$</a:t>
          </a:r>
        </a:p>
      </dsp:txBody>
      <dsp:txXfrm>
        <a:off x="6495765" y="3351281"/>
        <a:ext cx="1625734" cy="16254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90C9F-AABF-4016-BF49-18A4C2A59C1E}">
      <dsp:nvSpPr>
        <dsp:cNvPr id="0" name=""/>
        <dsp:cNvSpPr/>
      </dsp:nvSpPr>
      <dsp:spPr>
        <a:xfrm>
          <a:off x="76209" y="3025005"/>
          <a:ext cx="2299134" cy="229871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Freight</a:t>
          </a:r>
        </a:p>
      </dsp:txBody>
      <dsp:txXfrm>
        <a:off x="412909" y="3361644"/>
        <a:ext cx="1625734" cy="1625438"/>
      </dsp:txXfrm>
    </dsp:sp>
    <dsp:sp modelId="{EDBBBD33-A11F-47A6-9BB1-E780DF0DD00D}">
      <dsp:nvSpPr>
        <dsp:cNvPr id="0" name=""/>
        <dsp:cNvSpPr/>
      </dsp:nvSpPr>
      <dsp:spPr>
        <a:xfrm>
          <a:off x="3066658" y="2975526"/>
          <a:ext cx="2267339" cy="231115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bg1"/>
              </a:solidFill>
            </a:rPr>
            <a:t>Other Corridors</a:t>
          </a:r>
        </a:p>
      </dsp:txBody>
      <dsp:txXfrm>
        <a:off x="3398702" y="3313987"/>
        <a:ext cx="1603251" cy="1634234"/>
      </dsp:txXfrm>
    </dsp:sp>
    <dsp:sp modelId="{056A60A2-2ADB-46A3-90D3-59793D828BAA}">
      <dsp:nvSpPr>
        <dsp:cNvPr id="0" name=""/>
        <dsp:cNvSpPr/>
      </dsp:nvSpPr>
      <dsp:spPr>
        <a:xfrm>
          <a:off x="2876548" y="3262"/>
          <a:ext cx="2609860" cy="2640747"/>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Downtown</a:t>
          </a:r>
        </a:p>
      </dsp:txBody>
      <dsp:txXfrm>
        <a:off x="3258753" y="389990"/>
        <a:ext cx="1845450" cy="1867291"/>
      </dsp:txXfrm>
    </dsp:sp>
    <dsp:sp modelId="{31F88B2D-D6C6-4045-B433-6CC499F76775}">
      <dsp:nvSpPr>
        <dsp:cNvPr id="0" name=""/>
        <dsp:cNvSpPr/>
      </dsp:nvSpPr>
      <dsp:spPr>
        <a:xfrm>
          <a:off x="6159065" y="3014642"/>
          <a:ext cx="2299134" cy="229871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rPr>
            <a:t>$</a:t>
          </a:r>
        </a:p>
      </dsp:txBody>
      <dsp:txXfrm>
        <a:off x="6495765" y="3351281"/>
        <a:ext cx="1625734" cy="16254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90C9F-AABF-4016-BF49-18A4C2A59C1E}">
      <dsp:nvSpPr>
        <dsp:cNvPr id="0" name=""/>
        <dsp:cNvSpPr/>
      </dsp:nvSpPr>
      <dsp:spPr>
        <a:xfrm>
          <a:off x="76209" y="3025005"/>
          <a:ext cx="2299134" cy="229871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1"/>
              </a:solidFill>
            </a:rPr>
            <a:t>Freight</a:t>
          </a:r>
        </a:p>
      </dsp:txBody>
      <dsp:txXfrm>
        <a:off x="412909" y="3361644"/>
        <a:ext cx="1625734" cy="1625438"/>
      </dsp:txXfrm>
    </dsp:sp>
    <dsp:sp modelId="{EDBBBD33-A11F-47A6-9BB1-E780DF0DD00D}">
      <dsp:nvSpPr>
        <dsp:cNvPr id="0" name=""/>
        <dsp:cNvSpPr/>
      </dsp:nvSpPr>
      <dsp:spPr>
        <a:xfrm>
          <a:off x="2990448" y="2975526"/>
          <a:ext cx="2419759" cy="2311156"/>
        </a:xfrm>
        <a:prstGeom prst="ellipse">
          <a:avLst/>
        </a:prstGeom>
        <a:solidFill>
          <a:schemeClr val="accent2">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Other Corridors</a:t>
          </a:r>
        </a:p>
      </dsp:txBody>
      <dsp:txXfrm>
        <a:off x="3344814" y="3313987"/>
        <a:ext cx="1711027" cy="1634234"/>
      </dsp:txXfrm>
    </dsp:sp>
    <dsp:sp modelId="{056A60A2-2ADB-46A3-90D3-59793D828BAA}">
      <dsp:nvSpPr>
        <dsp:cNvPr id="0" name=""/>
        <dsp:cNvSpPr/>
      </dsp:nvSpPr>
      <dsp:spPr>
        <a:xfrm>
          <a:off x="2876548" y="3262"/>
          <a:ext cx="2609860" cy="264074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Downtown</a:t>
          </a:r>
        </a:p>
      </dsp:txBody>
      <dsp:txXfrm>
        <a:off x="3258753" y="389990"/>
        <a:ext cx="1845450" cy="1867291"/>
      </dsp:txXfrm>
    </dsp:sp>
    <dsp:sp modelId="{31F88B2D-D6C6-4045-B433-6CC499F76775}">
      <dsp:nvSpPr>
        <dsp:cNvPr id="0" name=""/>
        <dsp:cNvSpPr/>
      </dsp:nvSpPr>
      <dsp:spPr>
        <a:xfrm>
          <a:off x="6159065" y="3014642"/>
          <a:ext cx="2299134" cy="2298716"/>
        </a:xfrm>
        <a:prstGeom prst="ellipse">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rPr>
            <a:t>$</a:t>
          </a:r>
        </a:p>
      </dsp:txBody>
      <dsp:txXfrm>
        <a:off x="6495765" y="3351281"/>
        <a:ext cx="1625734" cy="162543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90C9F-AABF-4016-BF49-18A4C2A59C1E}">
      <dsp:nvSpPr>
        <dsp:cNvPr id="0" name=""/>
        <dsp:cNvSpPr/>
      </dsp:nvSpPr>
      <dsp:spPr>
        <a:xfrm>
          <a:off x="76209" y="3025005"/>
          <a:ext cx="2299134" cy="229871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Freight</a:t>
          </a:r>
        </a:p>
      </dsp:txBody>
      <dsp:txXfrm>
        <a:off x="412909" y="3361644"/>
        <a:ext cx="1625734" cy="1625438"/>
      </dsp:txXfrm>
    </dsp:sp>
    <dsp:sp modelId="{EDBBBD33-A11F-47A6-9BB1-E780DF0DD00D}">
      <dsp:nvSpPr>
        <dsp:cNvPr id="0" name=""/>
        <dsp:cNvSpPr/>
      </dsp:nvSpPr>
      <dsp:spPr>
        <a:xfrm>
          <a:off x="2990448" y="2975526"/>
          <a:ext cx="2419759" cy="2311156"/>
        </a:xfrm>
        <a:prstGeom prst="ellipse">
          <a:avLst/>
        </a:prstGeom>
        <a:solidFill>
          <a:schemeClr val="accent2">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Other Corridors</a:t>
          </a:r>
        </a:p>
      </dsp:txBody>
      <dsp:txXfrm>
        <a:off x="3344814" y="3313987"/>
        <a:ext cx="1711027" cy="1634234"/>
      </dsp:txXfrm>
    </dsp:sp>
    <dsp:sp modelId="{056A60A2-2ADB-46A3-90D3-59793D828BAA}">
      <dsp:nvSpPr>
        <dsp:cNvPr id="0" name=""/>
        <dsp:cNvSpPr/>
      </dsp:nvSpPr>
      <dsp:spPr>
        <a:xfrm>
          <a:off x="2876548" y="3262"/>
          <a:ext cx="2609860" cy="264074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rPr>
            <a:t>Downtown</a:t>
          </a:r>
        </a:p>
      </dsp:txBody>
      <dsp:txXfrm>
        <a:off x="3258753" y="389990"/>
        <a:ext cx="1845450" cy="1867291"/>
      </dsp:txXfrm>
    </dsp:sp>
    <dsp:sp modelId="{31F88B2D-D6C6-4045-B433-6CC499F76775}">
      <dsp:nvSpPr>
        <dsp:cNvPr id="0" name=""/>
        <dsp:cNvSpPr/>
      </dsp:nvSpPr>
      <dsp:spPr>
        <a:xfrm>
          <a:off x="6159065" y="3014642"/>
          <a:ext cx="2299134" cy="2298716"/>
        </a:xfrm>
        <a:prstGeom prst="ellipse">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rPr>
            <a:t>$</a:t>
          </a:r>
        </a:p>
      </dsp:txBody>
      <dsp:txXfrm>
        <a:off x="6495765" y="3351281"/>
        <a:ext cx="1625734" cy="16254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990C9F-AABF-4016-BF49-18A4C2A59C1E}">
      <dsp:nvSpPr>
        <dsp:cNvPr id="0" name=""/>
        <dsp:cNvSpPr/>
      </dsp:nvSpPr>
      <dsp:spPr>
        <a:xfrm>
          <a:off x="76209" y="3025005"/>
          <a:ext cx="2299134" cy="2298716"/>
        </a:xfrm>
        <a:prstGeom prst="ellipse">
          <a:avLst/>
        </a:prstGeom>
        <a:solidFill>
          <a:schemeClr val="bg1">
            <a:lumMod val="95000"/>
            <a:alpha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bg1"/>
              </a:solidFill>
            </a:rPr>
            <a:t>Freight</a:t>
          </a:r>
        </a:p>
      </dsp:txBody>
      <dsp:txXfrm>
        <a:off x="412909" y="3361644"/>
        <a:ext cx="1625734" cy="1625438"/>
      </dsp:txXfrm>
    </dsp:sp>
    <dsp:sp modelId="{EDBBBD33-A11F-47A6-9BB1-E780DF0DD00D}">
      <dsp:nvSpPr>
        <dsp:cNvPr id="0" name=""/>
        <dsp:cNvSpPr/>
      </dsp:nvSpPr>
      <dsp:spPr>
        <a:xfrm>
          <a:off x="2990448" y="2975526"/>
          <a:ext cx="2419759" cy="2311156"/>
        </a:xfrm>
        <a:prstGeom prst="ellipse">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b="1" kern="1200" dirty="0">
              <a:solidFill>
                <a:schemeClr val="tx1"/>
              </a:solidFill>
            </a:rPr>
            <a:t>Other Corridors</a:t>
          </a:r>
        </a:p>
      </dsp:txBody>
      <dsp:txXfrm>
        <a:off x="3344814" y="3313987"/>
        <a:ext cx="1711027" cy="1634234"/>
      </dsp:txXfrm>
    </dsp:sp>
    <dsp:sp modelId="{056A60A2-2ADB-46A3-90D3-59793D828BAA}">
      <dsp:nvSpPr>
        <dsp:cNvPr id="0" name=""/>
        <dsp:cNvSpPr/>
      </dsp:nvSpPr>
      <dsp:spPr>
        <a:xfrm>
          <a:off x="2876548" y="3262"/>
          <a:ext cx="2609860" cy="2640747"/>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b="1" kern="1200" dirty="0">
              <a:solidFill>
                <a:schemeClr val="tx1"/>
              </a:solidFill>
            </a:rPr>
            <a:t>Downtown</a:t>
          </a:r>
        </a:p>
      </dsp:txBody>
      <dsp:txXfrm>
        <a:off x="3258753" y="389990"/>
        <a:ext cx="1845450" cy="1867291"/>
      </dsp:txXfrm>
    </dsp:sp>
    <dsp:sp modelId="{31F88B2D-D6C6-4045-B433-6CC499F76775}">
      <dsp:nvSpPr>
        <dsp:cNvPr id="0" name=""/>
        <dsp:cNvSpPr/>
      </dsp:nvSpPr>
      <dsp:spPr>
        <a:xfrm>
          <a:off x="6159065" y="3014642"/>
          <a:ext cx="2299134" cy="2298716"/>
        </a:xfrm>
        <a:prstGeom prst="ellipse">
          <a:avLst/>
        </a:prstGeom>
        <a:solidFill>
          <a:schemeClr val="accent5">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b="1" kern="1200" dirty="0">
              <a:solidFill>
                <a:schemeClr val="tx1"/>
              </a:solidFill>
            </a:rPr>
            <a:t>$</a:t>
          </a:r>
        </a:p>
      </dsp:txBody>
      <dsp:txXfrm>
        <a:off x="6495765" y="3351281"/>
        <a:ext cx="1625734" cy="1625438"/>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75F8BDA-55AC-4878-BE96-123A870F6D8A}" type="datetimeFigureOut">
              <a:rPr lang="en-US" smtClean="0"/>
              <a:pPr/>
              <a:t>4/2/2019</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C2B6456-801E-49D6-A684-4AADC9BBE334}" type="slidenum">
              <a:rPr lang="en-US" smtClean="0"/>
              <a:pPr/>
              <a:t>‹#›</a:t>
            </a:fld>
            <a:endParaRPr lang="en-US"/>
          </a:p>
        </p:txBody>
      </p:sp>
    </p:spTree>
    <p:extLst>
      <p:ext uri="{BB962C8B-B14F-4D97-AF65-F5344CB8AC3E}">
        <p14:creationId xmlns:p14="http://schemas.microsoft.com/office/powerpoint/2010/main" val="1389596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43E14BB-F08A-469D-A504-674B23F365E6}" type="slidenum">
              <a:rPr lang="en-US" smtClean="0"/>
              <a:pPr/>
              <a:t>1</a:t>
            </a:fld>
            <a:endParaRPr lang="en-US" dirty="0"/>
          </a:p>
        </p:txBody>
      </p:sp>
    </p:spTree>
    <p:extLst>
      <p:ext uri="{BB962C8B-B14F-4D97-AF65-F5344CB8AC3E}">
        <p14:creationId xmlns:p14="http://schemas.microsoft.com/office/powerpoint/2010/main" val="489055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10</a:t>
            </a:fld>
            <a:endParaRPr lang="en-US"/>
          </a:p>
        </p:txBody>
      </p:sp>
    </p:spTree>
    <p:extLst>
      <p:ext uri="{BB962C8B-B14F-4D97-AF65-F5344CB8AC3E}">
        <p14:creationId xmlns:p14="http://schemas.microsoft.com/office/powerpoint/2010/main" val="429152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t>We prepared many slides and a lengthy draft report to explain our analyses and findings. However, before we get into the details we’re going to provide a summary of our findings and then explain the work done that led us to these findings. Again, three alternatives are under consideration. An In-Line strategy, a new roadway, and diversion of trucks to VT 17.</a:t>
            </a:r>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11</a:t>
            </a:fld>
            <a:endParaRPr lang="en-US"/>
          </a:p>
        </p:txBody>
      </p:sp>
    </p:spTree>
    <p:extLst>
      <p:ext uri="{BB962C8B-B14F-4D97-AF65-F5344CB8AC3E}">
        <p14:creationId xmlns:p14="http://schemas.microsoft.com/office/powerpoint/2010/main" val="3213322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alternatives were evaluated with respect to a purpose and need statement. A version of this was just presented and a longer description is presented in our draft report. A graphic summary is shown here. Above the dashed line is our Purpose which is to enhance the vitality of Downtown Vergennes by addressing the existing truck impacts. The Needs relate to maintaining a high level of service for freight movement, minimizing and/or mitigating impacts to other corridors and efficiently expending public funds. The next three slides are color-coded, green = good, red = bad, black = neutral, to indicate how each of the three alternatives perform.</a:t>
            </a:r>
          </a:p>
        </p:txBody>
      </p:sp>
      <p:sp>
        <p:nvSpPr>
          <p:cNvPr id="4" name="Slide Number Placeholder 3"/>
          <p:cNvSpPr>
            <a:spLocks noGrp="1"/>
          </p:cNvSpPr>
          <p:nvPr>
            <p:ph type="sldNum" sz="quarter" idx="10"/>
          </p:nvPr>
        </p:nvSpPr>
        <p:spPr/>
        <p:txBody>
          <a:bodyPr/>
          <a:lstStyle/>
          <a:p>
            <a:fld id="{0C2B6456-801E-49D6-A684-4AADC9BBE334}" type="slidenum">
              <a:rPr lang="en-US" smtClean="0"/>
              <a:pPr/>
              <a:t>12</a:t>
            </a:fld>
            <a:endParaRPr lang="en-US"/>
          </a:p>
        </p:txBody>
      </p:sp>
    </p:spTree>
    <p:extLst>
      <p:ext uri="{BB962C8B-B14F-4D97-AF65-F5344CB8AC3E}">
        <p14:creationId xmlns:p14="http://schemas.microsoft.com/office/powerpoint/2010/main" val="3092469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A addresses the project need but does only a little to address the project purpose. We’re showing light green shading relative to the downtown benefits as it does not remove any trucks from the downtown area. It simply creates an environment where pedestrians and cyclists may be more comfortable circulating in the presence of trucks. From a Needs perspective this strategy does not have negative impacts on truck movements or other corridors. The cost of the proposed improvements are relatively minor. The economic impact and safety impacts of the project actually exceed the estimated cost, hence the dark green circle.</a:t>
            </a:r>
          </a:p>
        </p:txBody>
      </p:sp>
      <p:sp>
        <p:nvSpPr>
          <p:cNvPr id="4" name="Slide Number Placeholder 3"/>
          <p:cNvSpPr>
            <a:spLocks noGrp="1"/>
          </p:cNvSpPr>
          <p:nvPr>
            <p:ph type="sldNum" sz="quarter" idx="10"/>
          </p:nvPr>
        </p:nvSpPr>
        <p:spPr/>
        <p:txBody>
          <a:bodyPr/>
          <a:lstStyle/>
          <a:p>
            <a:fld id="{0C2B6456-801E-49D6-A684-4AADC9BBE334}" type="slidenum">
              <a:rPr lang="en-US" smtClean="0"/>
              <a:pPr/>
              <a:t>13</a:t>
            </a:fld>
            <a:endParaRPr lang="en-US"/>
          </a:p>
        </p:txBody>
      </p:sp>
    </p:spTree>
    <p:extLst>
      <p:ext uri="{BB962C8B-B14F-4D97-AF65-F5344CB8AC3E}">
        <p14:creationId xmlns:p14="http://schemas.microsoft.com/office/powerpoint/2010/main" val="39212226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B effectively address the project Purpose by removing all through truck traffic from downtown. It does this without significantly impacting freight transportation costs. Impacts to other corridors are slightly negative as several homes will likely need to removed from the potential new roadway ROW. Compensation for these impacts would be provided. This alternative is the most costly however it will produce positive economic impacts for Downtown Vergennes.</a:t>
            </a:r>
          </a:p>
        </p:txBody>
      </p:sp>
      <p:sp>
        <p:nvSpPr>
          <p:cNvPr id="4" name="Slide Number Placeholder 3"/>
          <p:cNvSpPr>
            <a:spLocks noGrp="1"/>
          </p:cNvSpPr>
          <p:nvPr>
            <p:ph type="sldNum" sz="quarter" idx="10"/>
          </p:nvPr>
        </p:nvSpPr>
        <p:spPr/>
        <p:txBody>
          <a:bodyPr/>
          <a:lstStyle/>
          <a:p>
            <a:fld id="{0C2B6456-801E-49D6-A684-4AADC9BBE334}" type="slidenum">
              <a:rPr lang="en-US" smtClean="0"/>
              <a:pPr/>
              <a:t>14</a:t>
            </a:fld>
            <a:endParaRPr lang="en-US"/>
          </a:p>
        </p:txBody>
      </p:sp>
    </p:spTree>
    <p:extLst>
      <p:ext uri="{BB962C8B-B14F-4D97-AF65-F5344CB8AC3E}">
        <p14:creationId xmlns:p14="http://schemas.microsoft.com/office/powerpoint/2010/main" val="9967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Alternative C, the VT 17 option, also has very positive impacts for downtown Vergennes as it too would remove all through truck traffic. However, the Project Needs are not addressed. The cost to ship freight through the study area will increase more than offsetting the economic benefits to the downtown. Impacts to property owners along VT 17 would not be mitigated although they may be offset in part by benefits realized by property owners along VT 22A where trucks would be removed and reconstruction of VT 17 to provide a safer, more highly functional roadway.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15</a:t>
            </a:fld>
            <a:endParaRPr lang="en-US"/>
          </a:p>
        </p:txBody>
      </p:sp>
    </p:spTree>
    <p:extLst>
      <p:ext uri="{BB962C8B-B14F-4D97-AF65-F5344CB8AC3E}">
        <p14:creationId xmlns:p14="http://schemas.microsoft.com/office/powerpoint/2010/main" val="4507153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16</a:t>
            </a:fld>
            <a:endParaRPr lang="en-US"/>
          </a:p>
        </p:txBody>
      </p:sp>
    </p:spTree>
    <p:extLst>
      <p:ext uri="{BB962C8B-B14F-4D97-AF65-F5344CB8AC3E}">
        <p14:creationId xmlns:p14="http://schemas.microsoft.com/office/powerpoint/2010/main" val="10957942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17</a:t>
            </a:fld>
            <a:endParaRPr lang="en-US"/>
          </a:p>
        </p:txBody>
      </p:sp>
    </p:spTree>
    <p:extLst>
      <p:ext uri="{BB962C8B-B14F-4D97-AF65-F5344CB8AC3E}">
        <p14:creationId xmlns:p14="http://schemas.microsoft.com/office/powerpoint/2010/main" val="766405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18</a:t>
            </a:fld>
            <a:endParaRPr lang="en-US"/>
          </a:p>
        </p:txBody>
      </p:sp>
    </p:spTree>
    <p:extLst>
      <p:ext uri="{BB962C8B-B14F-4D97-AF65-F5344CB8AC3E}">
        <p14:creationId xmlns:p14="http://schemas.microsoft.com/office/powerpoint/2010/main" val="265875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t>We’ll now provide an explanation of the analyses that led us to these findings. Let’s begin by first defining the three alternatives are under consideration in more detail. </a:t>
            </a:r>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19</a:t>
            </a:fld>
            <a:endParaRPr lang="en-US"/>
          </a:p>
        </p:txBody>
      </p:sp>
    </p:spTree>
    <p:extLst>
      <p:ext uri="{BB962C8B-B14F-4D97-AF65-F5344CB8AC3E}">
        <p14:creationId xmlns:p14="http://schemas.microsoft.com/office/powerpoint/2010/main" val="341324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2</a:t>
            </a:fld>
            <a:endParaRPr lang="en-US"/>
          </a:p>
        </p:txBody>
      </p:sp>
    </p:spTree>
    <p:extLst>
      <p:ext uri="{BB962C8B-B14F-4D97-AF65-F5344CB8AC3E}">
        <p14:creationId xmlns:p14="http://schemas.microsoft.com/office/powerpoint/2010/main" val="4715358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t>The In-Line alternative began as a downtown strategy involving traffic calming and streetscape improvements to create a more comfortable and safer environment for pedestrians and bicyclists. Work was initially limited to the area </a:t>
            </a:r>
            <a:r>
              <a:rPr lang="en-US" sz="1600" dirty="0" err="1"/>
              <a:t>highligted</a:t>
            </a:r>
            <a:r>
              <a:rPr lang="en-US" sz="1600" dirty="0"/>
              <a:t> in green on the map. Plans for these improvements are provided in </a:t>
            </a:r>
            <a:r>
              <a:rPr lang="en-US" sz="1600" dirty="0" err="1"/>
              <a:t>te</a:t>
            </a:r>
            <a:r>
              <a:rPr lang="en-US" sz="1600" dirty="0"/>
              <a:t> back of the room. The plan now includes other actions on the VT 22A roadway segments approaching the downtown area. Many of these actions have been identified in anticipation of a </a:t>
            </a:r>
            <a:r>
              <a:rPr lang="en-US" sz="1600" dirty="0" err="1"/>
              <a:t>VTrans</a:t>
            </a:r>
            <a:r>
              <a:rPr lang="en-US" sz="1600" dirty="0"/>
              <a:t> paving project scheduled for 2020. On the map, areas marked in red include pavement markings and sidewalk construction to benefit bike and pedestrian movements. Also shown in red is a new signal at Panton Road to address existing congestion issues. Yellow areas identified are considered suitable for roadway widenings to provide a shoulder for bike, pedestrians and disabled vehicles. Drainage improvements noted in blue would also be made with the roadway widenings.</a:t>
            </a:r>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20</a:t>
            </a:fld>
            <a:endParaRPr lang="en-US"/>
          </a:p>
        </p:txBody>
      </p:sp>
    </p:spTree>
    <p:extLst>
      <p:ext uri="{BB962C8B-B14F-4D97-AF65-F5344CB8AC3E}">
        <p14:creationId xmlns:p14="http://schemas.microsoft.com/office/powerpoint/2010/main" val="40269559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could look like this with bump-outs at intersections to shorten ped crossings, increase visibility and provide better separation between vehicles and pedestrians. New crosswalk treatments would aid circulation. Detection equipment would reduce stops by trucks.</a:t>
            </a:r>
          </a:p>
        </p:txBody>
      </p:sp>
      <p:sp>
        <p:nvSpPr>
          <p:cNvPr id="4" name="Slide Number Placeholder 3"/>
          <p:cNvSpPr>
            <a:spLocks noGrp="1"/>
          </p:cNvSpPr>
          <p:nvPr>
            <p:ph type="sldNum" sz="quarter" idx="10"/>
          </p:nvPr>
        </p:nvSpPr>
        <p:spPr/>
        <p:txBody>
          <a:bodyPr/>
          <a:lstStyle/>
          <a:p>
            <a:fld id="{0C2B6456-801E-49D6-A684-4AADC9BBE334}" type="slidenum">
              <a:rPr lang="en-US" smtClean="0"/>
              <a:pPr/>
              <a:t>21</a:t>
            </a:fld>
            <a:endParaRPr lang="en-US"/>
          </a:p>
        </p:txBody>
      </p:sp>
    </p:spTree>
    <p:extLst>
      <p:ext uri="{BB962C8B-B14F-4D97-AF65-F5344CB8AC3E}">
        <p14:creationId xmlns:p14="http://schemas.microsoft.com/office/powerpoint/2010/main" val="3689846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Downtown or “on line” plan should also include continued strategies to promote rail shifting cargoes from trucks to trains. Discussions with Vermont Rail are planned.</a:t>
            </a:r>
          </a:p>
        </p:txBody>
      </p:sp>
      <p:sp>
        <p:nvSpPr>
          <p:cNvPr id="4" name="Slide Number Placeholder 3"/>
          <p:cNvSpPr>
            <a:spLocks noGrp="1"/>
          </p:cNvSpPr>
          <p:nvPr>
            <p:ph type="sldNum" sz="quarter" idx="10"/>
          </p:nvPr>
        </p:nvSpPr>
        <p:spPr/>
        <p:txBody>
          <a:bodyPr/>
          <a:lstStyle/>
          <a:p>
            <a:fld id="{0C2B6456-801E-49D6-A684-4AADC9BBE334}" type="slidenum">
              <a:rPr lang="en-US" smtClean="0"/>
              <a:pPr/>
              <a:t>22</a:t>
            </a:fld>
            <a:endParaRPr lang="en-US"/>
          </a:p>
        </p:txBody>
      </p:sp>
    </p:spTree>
    <p:extLst>
      <p:ext uri="{BB962C8B-B14F-4D97-AF65-F5344CB8AC3E}">
        <p14:creationId xmlns:p14="http://schemas.microsoft.com/office/powerpoint/2010/main" val="10903219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Downtown or “on line” plan should also include continued strategies to promote rail shifting cargoes from trucks to trains. Discussions with Vermont Rail are planned.</a:t>
            </a:r>
          </a:p>
        </p:txBody>
      </p:sp>
      <p:sp>
        <p:nvSpPr>
          <p:cNvPr id="4" name="Slide Number Placeholder 3"/>
          <p:cNvSpPr>
            <a:spLocks noGrp="1"/>
          </p:cNvSpPr>
          <p:nvPr>
            <p:ph type="sldNum" sz="quarter" idx="10"/>
          </p:nvPr>
        </p:nvSpPr>
        <p:spPr/>
        <p:txBody>
          <a:bodyPr/>
          <a:lstStyle/>
          <a:p>
            <a:fld id="{0C2B6456-801E-49D6-A684-4AADC9BBE334}" type="slidenum">
              <a:rPr lang="en-US" smtClean="0"/>
              <a:pPr/>
              <a:t>23</a:t>
            </a:fld>
            <a:endParaRPr lang="en-US"/>
          </a:p>
        </p:txBody>
      </p:sp>
    </p:spTree>
    <p:extLst>
      <p:ext uri="{BB962C8B-B14F-4D97-AF65-F5344CB8AC3E}">
        <p14:creationId xmlns:p14="http://schemas.microsoft.com/office/powerpoint/2010/main" val="17905226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plan Downtown or “on line” plan should also include continued strategies to promote rail shifting cargoes from trucks to trains. Discussions with Vermont Rail are planned.</a:t>
            </a:r>
          </a:p>
        </p:txBody>
      </p:sp>
      <p:sp>
        <p:nvSpPr>
          <p:cNvPr id="4" name="Slide Number Placeholder 3"/>
          <p:cNvSpPr>
            <a:spLocks noGrp="1"/>
          </p:cNvSpPr>
          <p:nvPr>
            <p:ph type="sldNum" sz="quarter" idx="10"/>
          </p:nvPr>
        </p:nvSpPr>
        <p:spPr/>
        <p:txBody>
          <a:bodyPr/>
          <a:lstStyle/>
          <a:p>
            <a:fld id="{0C2B6456-801E-49D6-A684-4AADC9BBE334}" type="slidenum">
              <a:rPr lang="en-US" smtClean="0"/>
              <a:pPr/>
              <a:t>24</a:t>
            </a:fld>
            <a:endParaRPr lang="en-US"/>
          </a:p>
        </p:txBody>
      </p:sp>
    </p:spTree>
    <p:extLst>
      <p:ext uri="{BB962C8B-B14F-4D97-AF65-F5344CB8AC3E}">
        <p14:creationId xmlns:p14="http://schemas.microsoft.com/office/powerpoint/2010/main" val="97583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t>The second alternative proposes construction of a new roadway circumventing Vergennes to the west and north. Trucks would be excluded from the downtown and directed to this new roadway. A possible alignment for this roadway is shown here. Plans of each of the six sections are provided in the back of the room. These drawings do not reflect a final or recommended plan. This is just a plan that we developed to aid in estimating the project construction costs and impacts. The concept does show that a roadway could be constructed entirely within the Vergennes city limits indicated by the red line on the drawing.</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25</a:t>
            </a:fld>
            <a:endParaRPr lang="en-US"/>
          </a:p>
        </p:txBody>
      </p:sp>
    </p:spTree>
    <p:extLst>
      <p:ext uri="{BB962C8B-B14F-4D97-AF65-F5344CB8AC3E}">
        <p14:creationId xmlns:p14="http://schemas.microsoft.com/office/powerpoint/2010/main" val="2679722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sz="1600" dirty="0"/>
              <a:t>Stantec has developed a computer model of a new roadway alignment. This is not the roadway that would be built. It is just a design that will be used for analysis.</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26</a:t>
            </a:fld>
            <a:endParaRPr lang="en-US"/>
          </a:p>
        </p:txBody>
      </p:sp>
    </p:spTree>
    <p:extLst>
      <p:ext uri="{BB962C8B-B14F-4D97-AF65-F5344CB8AC3E}">
        <p14:creationId xmlns:p14="http://schemas.microsoft.com/office/powerpoint/2010/main" val="2767417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sz="1600" dirty="0"/>
              <a:t>Stantec has developed a computer model of a new roadway alignment. This is not the roadway that would be built. It is just a design that will be used for analysis.</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27</a:t>
            </a:fld>
            <a:endParaRPr lang="en-US"/>
          </a:p>
        </p:txBody>
      </p:sp>
    </p:spTree>
    <p:extLst>
      <p:ext uri="{BB962C8B-B14F-4D97-AF65-F5344CB8AC3E}">
        <p14:creationId xmlns:p14="http://schemas.microsoft.com/office/powerpoint/2010/main" val="2663805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sz="1600" dirty="0"/>
              <a:t>Stantec has developed a computer model of a new roadway alignment. This is not the roadway that would be built. It is just a design that will be used for analysis.</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28</a:t>
            </a:fld>
            <a:endParaRPr lang="en-US"/>
          </a:p>
        </p:txBody>
      </p:sp>
    </p:spTree>
    <p:extLst>
      <p:ext uri="{BB962C8B-B14F-4D97-AF65-F5344CB8AC3E}">
        <p14:creationId xmlns:p14="http://schemas.microsoft.com/office/powerpoint/2010/main" val="21709635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sz="1600" dirty="0"/>
              <a:t>Stantec has developed a computer model of a new roadway alignment. This is not the roadway that would be built. It is just a design that will be used for analysis.</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29</a:t>
            </a:fld>
            <a:endParaRPr lang="en-US"/>
          </a:p>
        </p:txBody>
      </p:sp>
    </p:spTree>
    <p:extLst>
      <p:ext uri="{BB962C8B-B14F-4D97-AF65-F5344CB8AC3E}">
        <p14:creationId xmlns:p14="http://schemas.microsoft.com/office/powerpoint/2010/main" val="3303775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3</a:t>
            </a:fld>
            <a:endParaRPr lang="en-US"/>
          </a:p>
        </p:txBody>
      </p:sp>
    </p:spTree>
    <p:extLst>
      <p:ext uri="{BB962C8B-B14F-4D97-AF65-F5344CB8AC3E}">
        <p14:creationId xmlns:p14="http://schemas.microsoft.com/office/powerpoint/2010/main" val="3350557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sz="1600" dirty="0"/>
              <a:t>Stantec has developed a computer model of a new roadway alignment. This is not the roadway that would be built. It is just a design that will be used for analysis.</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30</a:t>
            </a:fld>
            <a:endParaRPr lang="en-US"/>
          </a:p>
        </p:txBody>
      </p:sp>
    </p:spTree>
    <p:extLst>
      <p:ext uri="{BB962C8B-B14F-4D97-AF65-F5344CB8AC3E}">
        <p14:creationId xmlns:p14="http://schemas.microsoft.com/office/powerpoint/2010/main" val="3445044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2719" indent="-172719">
              <a:buFont typeface="Arial" panose="020B0604020202020204" pitchFamily="34" charset="0"/>
              <a:buChar char="•"/>
            </a:pPr>
            <a:r>
              <a:rPr lang="en-US" sz="1600" dirty="0"/>
              <a:t>Stantec has developed a computer model of a new roadway alignment. This is not the roadway that would be built. It is just a design that will be used for analysis.</a:t>
            </a:r>
          </a:p>
          <a:p>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31</a:t>
            </a:fld>
            <a:endParaRPr lang="en-US"/>
          </a:p>
        </p:txBody>
      </p:sp>
    </p:spTree>
    <p:extLst>
      <p:ext uri="{BB962C8B-B14F-4D97-AF65-F5344CB8AC3E}">
        <p14:creationId xmlns:p14="http://schemas.microsoft.com/office/powerpoint/2010/main" val="1812764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600" dirty="0"/>
              <a:t>The third option would also exclude through trucks from downtown directing them to VT 17. VT 17 would be upgraded as appropriate to accommodate these trucks.</a:t>
            </a:r>
            <a:endParaRPr lang="en-US" dirty="0"/>
          </a:p>
        </p:txBody>
      </p:sp>
      <p:sp>
        <p:nvSpPr>
          <p:cNvPr id="4" name="Slide Number Placeholder 3"/>
          <p:cNvSpPr>
            <a:spLocks noGrp="1"/>
          </p:cNvSpPr>
          <p:nvPr>
            <p:ph type="sldNum" sz="quarter" idx="10"/>
          </p:nvPr>
        </p:nvSpPr>
        <p:spPr/>
        <p:txBody>
          <a:bodyPr/>
          <a:lstStyle/>
          <a:p>
            <a:fld id="{240302DB-B90C-49DE-8068-C4CADF1062D8}" type="slidenum">
              <a:rPr lang="en-US" smtClean="0"/>
              <a:pPr/>
              <a:t>32</a:t>
            </a:fld>
            <a:endParaRPr lang="en-US"/>
          </a:p>
        </p:txBody>
      </p:sp>
    </p:spTree>
    <p:extLst>
      <p:ext uri="{BB962C8B-B14F-4D97-AF65-F5344CB8AC3E}">
        <p14:creationId xmlns:p14="http://schemas.microsoft.com/office/powerpoint/2010/main" val="18962039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Upgrades proposed for VT 17 are intended to make it suitable for truck traffic. In this regard, the roadway width would be increased from an existing condition of 24 to 26 feet to a minimum width of 32 feet. Horizontal and vertical curves would be realigned to meet a 50 mph design speed. Multiple locations have advisory speeds under 45 mph under existing conditions.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33</a:t>
            </a:fld>
            <a:endParaRPr lang="en-US"/>
          </a:p>
        </p:txBody>
      </p:sp>
    </p:spTree>
    <p:extLst>
      <p:ext uri="{BB962C8B-B14F-4D97-AF65-F5344CB8AC3E}">
        <p14:creationId xmlns:p14="http://schemas.microsoft.com/office/powerpoint/2010/main" val="6334866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plan color codes roadway segments by proposed treatments deemed necessary to address existing alignment issues along the roadway affecting operations and safety. A </a:t>
            </a:r>
            <a:r>
              <a:rPr lang="en-US" dirty="0" err="1"/>
              <a:t>wkidening</a:t>
            </a:r>
            <a:r>
              <a:rPr lang="en-US" dirty="0"/>
              <a:t> to 32 feet is proposed for the entire length of the segment between VT 22A and US 7. Sections requiring significant reconstruction and alignment changes are highlighted in purple..</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34</a:t>
            </a:fld>
            <a:endParaRPr lang="en-US"/>
          </a:p>
        </p:txBody>
      </p:sp>
    </p:spTree>
    <p:extLst>
      <p:ext uri="{BB962C8B-B14F-4D97-AF65-F5344CB8AC3E}">
        <p14:creationId xmlns:p14="http://schemas.microsoft.com/office/powerpoint/2010/main" val="653048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Upgrades proposed for VT 17 are intended to make it suitable for truck traffic. In this regard, the roadway width would be increased from an existing condition of 24 to 26 feet to a minimum width of 32 feet. Horizontal and vertical curves would be realigned to meet a 50 mph design speed. Multiple locations have advisory speeds under 45 mph under existing conditions.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35</a:t>
            </a:fld>
            <a:endParaRPr lang="en-US"/>
          </a:p>
        </p:txBody>
      </p:sp>
    </p:spTree>
    <p:extLst>
      <p:ext uri="{BB962C8B-B14F-4D97-AF65-F5344CB8AC3E}">
        <p14:creationId xmlns:p14="http://schemas.microsoft.com/office/powerpoint/2010/main" val="17931272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alternative action Stantec determined its feasibility, cost and potential impacts. We’ll go through each of these general categories now.</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36</a:t>
            </a:fld>
            <a:endParaRPr lang="en-US"/>
          </a:p>
        </p:txBody>
      </p:sp>
    </p:spTree>
    <p:extLst>
      <p:ext uri="{BB962C8B-B14F-4D97-AF65-F5344CB8AC3E}">
        <p14:creationId xmlns:p14="http://schemas.microsoft.com/office/powerpoint/2010/main" val="7238131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feasibility perspective we wanted to determine if each alternative action can adequately serve future peak hour traffic demands. We also wanted to know if there were permit issues that would preclude its implementation. Finally, we looked at the permitting process and other factors to understand how long it would take to implement each plan.</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37</a:t>
            </a:fld>
            <a:endParaRPr lang="en-US"/>
          </a:p>
        </p:txBody>
      </p:sp>
    </p:spTree>
    <p:extLst>
      <p:ext uri="{BB962C8B-B14F-4D97-AF65-F5344CB8AC3E}">
        <p14:creationId xmlns:p14="http://schemas.microsoft.com/office/powerpoint/2010/main" val="130084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alternative action Stantec will need to refine the concept considering existing constraints.</a:t>
            </a:r>
          </a:p>
          <a:p>
            <a:endParaRPr lang="en-US" dirty="0"/>
          </a:p>
          <a:p>
            <a:r>
              <a:rPr lang="en-US" dirty="0"/>
              <a:t>Stantec will also determine the feasibility of each alternative and look at the time frames to develop each alternative.</a:t>
            </a:r>
          </a:p>
          <a:p>
            <a:endParaRPr lang="en-US" dirty="0"/>
          </a:p>
          <a:p>
            <a:r>
              <a:rPr lang="en-US" dirty="0"/>
              <a:t>Finally, a cost-benefit analysis will be prepared for each alternative. The results would be used to compare these proposals to one another and to other transportation projects competing for state funding.</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38</a:t>
            </a:fld>
            <a:endParaRPr lang="en-US"/>
          </a:p>
        </p:txBody>
      </p:sp>
    </p:spTree>
    <p:extLst>
      <p:ext uri="{BB962C8B-B14F-4D97-AF65-F5344CB8AC3E}">
        <p14:creationId xmlns:p14="http://schemas.microsoft.com/office/powerpoint/2010/main" val="29539917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traffic operations perspective we projected future traffic demands based on </a:t>
            </a:r>
            <a:r>
              <a:rPr lang="en-US" dirty="0" err="1"/>
              <a:t>VTrans</a:t>
            </a:r>
            <a:r>
              <a:rPr lang="en-US" dirty="0"/>
              <a:t> growth rates for truck and non-truck traffic and based on traffic reassignments associated with each alternative as appropriate. We then calculated intersection operating levels of service for each intersection based on its geometry and traffic control conditions. Results are shown here with problem areas shown in red (indicating E or F operations on a scale of A to F). As shown, the roadway system has adequate capacity to accommodate future growth except for the Panton Road/Main Street intersection which could benefit from traffic signal control under existing conditions.</a:t>
            </a:r>
          </a:p>
        </p:txBody>
      </p:sp>
      <p:sp>
        <p:nvSpPr>
          <p:cNvPr id="4" name="Slide Number Placeholder 3"/>
          <p:cNvSpPr>
            <a:spLocks noGrp="1"/>
          </p:cNvSpPr>
          <p:nvPr>
            <p:ph type="sldNum" sz="quarter" idx="10"/>
          </p:nvPr>
        </p:nvSpPr>
        <p:spPr/>
        <p:txBody>
          <a:bodyPr/>
          <a:lstStyle/>
          <a:p>
            <a:fld id="{0C2B6456-801E-49D6-A684-4AADC9BBE334}" type="slidenum">
              <a:rPr lang="en-US" smtClean="0"/>
              <a:pPr/>
              <a:t>39</a:t>
            </a:fld>
            <a:endParaRPr lang="en-US"/>
          </a:p>
        </p:txBody>
      </p:sp>
    </p:spTree>
    <p:extLst>
      <p:ext uri="{BB962C8B-B14F-4D97-AF65-F5344CB8AC3E}">
        <p14:creationId xmlns:p14="http://schemas.microsoft.com/office/powerpoint/2010/main" val="1990830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4</a:t>
            </a:fld>
            <a:endParaRPr lang="en-US"/>
          </a:p>
        </p:txBody>
      </p:sp>
    </p:spTree>
    <p:extLst>
      <p:ext uri="{BB962C8B-B14F-4D97-AF65-F5344CB8AC3E}">
        <p14:creationId xmlns:p14="http://schemas.microsoft.com/office/powerpoint/2010/main" val="29976402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alternative action Stantec will need to refine the concept considering existing constraints.</a:t>
            </a:r>
          </a:p>
          <a:p>
            <a:endParaRPr lang="en-US" dirty="0"/>
          </a:p>
          <a:p>
            <a:r>
              <a:rPr lang="en-US" dirty="0"/>
              <a:t>Stantec will also determine the feasibility of each alternative and look at the time frames to develop each alternative.</a:t>
            </a:r>
          </a:p>
          <a:p>
            <a:endParaRPr lang="en-US" dirty="0"/>
          </a:p>
          <a:p>
            <a:r>
              <a:rPr lang="en-US" dirty="0"/>
              <a:t>Finally, a cost-benefit analysis will be prepared for each alternative. The results would be used to compare these proposals to one another and to other transportation projects competing for state funding.</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40</a:t>
            </a:fld>
            <a:endParaRPr lang="en-US"/>
          </a:p>
        </p:txBody>
      </p:sp>
    </p:spTree>
    <p:extLst>
      <p:ext uri="{BB962C8B-B14F-4D97-AF65-F5344CB8AC3E}">
        <p14:creationId xmlns:p14="http://schemas.microsoft.com/office/powerpoint/2010/main" val="12800815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permitting perspective we considered four resource areas: </a:t>
            </a:r>
          </a:p>
          <a:p>
            <a:pPr marL="171450" indent="-171450">
              <a:buFont typeface="Arial" panose="020B0604020202020204" pitchFamily="34" charset="0"/>
              <a:buChar char="•"/>
            </a:pPr>
            <a:r>
              <a:rPr lang="en-US" dirty="0"/>
              <a:t>Wetlands/floodplain</a:t>
            </a:r>
          </a:p>
          <a:p>
            <a:pPr marL="171450" indent="-171450">
              <a:buFont typeface="Arial" panose="020B0604020202020204" pitchFamily="34" charset="0"/>
              <a:buChar char="•"/>
            </a:pPr>
            <a:r>
              <a:rPr lang="en-US" dirty="0"/>
              <a:t>Historic and Cultural</a:t>
            </a:r>
          </a:p>
          <a:p>
            <a:pPr marL="171450" indent="-171450">
              <a:buFont typeface="Arial" panose="020B0604020202020204" pitchFamily="34" charset="0"/>
              <a:buChar char="•"/>
            </a:pPr>
            <a:r>
              <a:rPr lang="en-US" dirty="0"/>
              <a:t>Prime Ag Soils, and </a:t>
            </a:r>
          </a:p>
          <a:p>
            <a:pPr marL="171450" indent="-171450">
              <a:buFont typeface="Arial" panose="020B0604020202020204" pitchFamily="34" charset="0"/>
              <a:buChar char="•"/>
            </a:pPr>
            <a:r>
              <a:rPr lang="en-US" dirty="0"/>
              <a:t>Wildlife habitat</a:t>
            </a:r>
          </a:p>
          <a:p>
            <a:pPr marL="0" indent="0">
              <a:buFont typeface="Arial" panose="020B0604020202020204" pitchFamily="34" charset="0"/>
              <a:buNone/>
            </a:pPr>
            <a:r>
              <a:rPr lang="en-US" dirty="0"/>
              <a:t>Represented by the four rows in the table.</a:t>
            </a:r>
          </a:p>
          <a:p>
            <a:pPr marL="0" indent="0">
              <a:buFont typeface="Arial" panose="020B0604020202020204" pitchFamily="34" charset="0"/>
              <a:buNone/>
            </a:pPr>
            <a:r>
              <a:rPr lang="en-US" dirty="0"/>
              <a:t>The three alternatives are represented by the three columns. Left to right you see that Alt A has the fewest permit issues. Work is generally proposed within the existing highway layout such that none of the resource categories are significantly impacted. Here again, green and red are used to illustrate relative impacts. Alt B impacts undeveloped land and involves a roadway crossing of the Otter Creek. Wetland/floodplain impacts must be addressed for the river crossing and the new roadway may cross prime ag soils. For the most part, work on Alt C is also within the existing roadway ROW. Impacts will be greater than those for Alt A but not as significant as those for Alt B.</a:t>
            </a:r>
          </a:p>
          <a:p>
            <a:pPr marL="171450" indent="-171450">
              <a:buFont typeface="Arial" panose="020B0604020202020204" pitchFamily="34" charset="0"/>
              <a:buChar char="•"/>
            </a:pPr>
            <a:r>
              <a:rPr lang="en-US" dirty="0"/>
              <a:t>or each alternative action Stantec will need to refine the concept considering existing constraints.</a:t>
            </a:r>
          </a:p>
          <a:p>
            <a:endParaRPr lang="en-US" dirty="0"/>
          </a:p>
          <a:p>
            <a:r>
              <a:rPr lang="en-US" dirty="0"/>
              <a:t>Stantec will also determine the feasibility of each alternative and look at the time frames to develop each alternative.</a:t>
            </a:r>
          </a:p>
          <a:p>
            <a:endParaRPr lang="en-US" dirty="0"/>
          </a:p>
          <a:p>
            <a:r>
              <a:rPr lang="en-US" dirty="0"/>
              <a:t>Finally, a cost-benefit analysis will be prepared for each alternative. The results would be used to compare these proposals to one another and to other transportation projects competing for state funding.</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41</a:t>
            </a:fld>
            <a:endParaRPr lang="en-US"/>
          </a:p>
        </p:txBody>
      </p:sp>
    </p:spTree>
    <p:extLst>
      <p:ext uri="{BB962C8B-B14F-4D97-AF65-F5344CB8AC3E}">
        <p14:creationId xmlns:p14="http://schemas.microsoft.com/office/powerpoint/2010/main" val="5292290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a timing perspective, the Alt A work could be completed within four years of funding approval. Again, this relates to the limited permitting and ROW impacts. Alts B and C are both of a scale that design, permitting and construction would require 8 to 10 years to complete. </a:t>
            </a:r>
          </a:p>
          <a:p>
            <a:endParaRPr lang="en-US" dirty="0"/>
          </a:p>
          <a:p>
            <a:r>
              <a:rPr lang="en-US" dirty="0"/>
              <a:t>Portions of Alt A may be completed by 2020 as part of the scheduled paving project. </a:t>
            </a:r>
            <a:r>
              <a:rPr lang="en-US" dirty="0" err="1"/>
              <a:t>VTrans</a:t>
            </a:r>
            <a:r>
              <a:rPr lang="en-US" dirty="0"/>
              <a:t> indicates that funding for large scale projects such as B and C is committed for the next five years.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42</a:t>
            </a:fld>
            <a:endParaRPr lang="en-US"/>
          </a:p>
        </p:txBody>
      </p:sp>
    </p:spTree>
    <p:extLst>
      <p:ext uri="{BB962C8B-B14F-4D97-AF65-F5344CB8AC3E}">
        <p14:creationId xmlns:p14="http://schemas.microsoft.com/office/powerpoint/2010/main" val="40252584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Implementation costs for each alternative action were developed by considering three components.: construction, ROW and D&amp;P.</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43</a:t>
            </a:fld>
            <a:endParaRPr lang="en-US"/>
          </a:p>
        </p:txBody>
      </p:sp>
    </p:spTree>
    <p:extLst>
      <p:ext uri="{BB962C8B-B14F-4D97-AF65-F5344CB8AC3E}">
        <p14:creationId xmlns:p14="http://schemas.microsoft.com/office/powerpoint/2010/main" val="33307075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expected, Alt A is the low cost option at approximately $2 million. Alt B is the most expensive at almost $40 million. Alt C at $23 million is not quite as expensive as B but would still be viewed as a large project by </a:t>
            </a:r>
            <a:r>
              <a:rPr lang="en-US" dirty="0" err="1"/>
              <a:t>VTrans</a:t>
            </a:r>
            <a:r>
              <a:rPr lang="en-US" dirty="0"/>
              <a:t>.</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44</a:t>
            </a:fld>
            <a:endParaRPr lang="en-US"/>
          </a:p>
        </p:txBody>
      </p:sp>
    </p:spTree>
    <p:extLst>
      <p:ext uri="{BB962C8B-B14F-4D97-AF65-F5344CB8AC3E}">
        <p14:creationId xmlns:p14="http://schemas.microsoft.com/office/powerpoint/2010/main" val="3962689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 course, the big question is “what do you get for your money?” We examined a number of categories to understand project benefits and impacts.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45</a:t>
            </a:fld>
            <a:endParaRPr lang="en-US"/>
          </a:p>
        </p:txBody>
      </p:sp>
    </p:spTree>
    <p:extLst>
      <p:ext uri="{BB962C8B-B14F-4D97-AF65-F5344CB8AC3E}">
        <p14:creationId xmlns:p14="http://schemas.microsoft.com/office/powerpoint/2010/main" val="4659707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each alternative action Stantec will need to refine the concept considering existing constraints.</a:t>
            </a:r>
          </a:p>
          <a:p>
            <a:endParaRPr lang="en-US" dirty="0"/>
          </a:p>
          <a:p>
            <a:r>
              <a:rPr lang="en-US" dirty="0"/>
              <a:t>Stantec will also determine the feasibility of each alternative and look at the time frames to develop each alternative.</a:t>
            </a:r>
          </a:p>
          <a:p>
            <a:endParaRPr lang="en-US" dirty="0"/>
          </a:p>
          <a:p>
            <a:r>
              <a:rPr lang="en-US" dirty="0"/>
              <a:t>Finally, a cost-benefit analysis will be prepared for each alternative. The results would be used to compare these proposals to one another and to other transportation projects competing for state funding.</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46</a:t>
            </a:fld>
            <a:endParaRPr lang="en-US"/>
          </a:p>
        </p:txBody>
      </p:sp>
    </p:spTree>
    <p:extLst>
      <p:ext uri="{BB962C8B-B14F-4D97-AF65-F5344CB8AC3E}">
        <p14:creationId xmlns:p14="http://schemas.microsoft.com/office/powerpoint/2010/main" val="42753724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alternative action includes roadway upgrades of some sort resulting in safer roads. When we consider the impacts of these changes on crash rates and the typical cost of crashes we find that each alternative has a positive impact on safety. The savings, estimated at one to two crashes per year compare to 41 crashes per year occurring within the entire study area.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47</a:t>
            </a:fld>
            <a:endParaRPr lang="en-US"/>
          </a:p>
        </p:txBody>
      </p:sp>
    </p:spTree>
    <p:extLst>
      <p:ext uri="{BB962C8B-B14F-4D97-AF65-F5344CB8AC3E}">
        <p14:creationId xmlns:p14="http://schemas.microsoft.com/office/powerpoint/2010/main" val="3265427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biggest differentiator among the three alternatives is the impact on truck operating costs. Alts B and C move truck traffic from VT 22A to an alternative route. This impacts travel distances and travel times.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48</a:t>
            </a:fld>
            <a:endParaRPr lang="en-US"/>
          </a:p>
        </p:txBody>
      </p:sp>
    </p:spTree>
    <p:extLst>
      <p:ext uri="{BB962C8B-B14F-4D97-AF65-F5344CB8AC3E}">
        <p14:creationId xmlns:p14="http://schemas.microsoft.com/office/powerpoint/2010/main" val="16835391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Alt A truck routes and operating costs do not change. Alt B adds to the route length and has little impact on travel times. (Trucks may operate a slightly higher average speeds on the new alignment compared to Main Street.) Alt C however, adds 5.2 miles to the travel distance through the study area and 5.5 minutes to the travel time. This adds $2.2 million to the annual operating cost for trucks passing through the study area, or an increase of approximately 60 percent.</a:t>
            </a:r>
          </a:p>
        </p:txBody>
      </p:sp>
      <p:sp>
        <p:nvSpPr>
          <p:cNvPr id="4" name="Slide Number Placeholder 3"/>
          <p:cNvSpPr>
            <a:spLocks noGrp="1"/>
          </p:cNvSpPr>
          <p:nvPr>
            <p:ph type="sldNum" sz="quarter" idx="10"/>
          </p:nvPr>
        </p:nvSpPr>
        <p:spPr/>
        <p:txBody>
          <a:bodyPr/>
          <a:lstStyle/>
          <a:p>
            <a:fld id="{0C2B6456-801E-49D6-A684-4AADC9BBE334}" type="slidenum">
              <a:rPr lang="en-US" smtClean="0"/>
              <a:pPr/>
              <a:t>49</a:t>
            </a:fld>
            <a:endParaRPr lang="en-US"/>
          </a:p>
        </p:txBody>
      </p:sp>
    </p:spTree>
    <p:extLst>
      <p:ext uri="{BB962C8B-B14F-4D97-AF65-F5344CB8AC3E}">
        <p14:creationId xmlns:p14="http://schemas.microsoft.com/office/powerpoint/2010/main" val="2213927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5</a:t>
            </a:fld>
            <a:endParaRPr lang="en-US"/>
          </a:p>
        </p:txBody>
      </p:sp>
    </p:spTree>
    <p:extLst>
      <p:ext uri="{BB962C8B-B14F-4D97-AF65-F5344CB8AC3E}">
        <p14:creationId xmlns:p14="http://schemas.microsoft.com/office/powerpoint/2010/main" val="1018445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the project impacts from a quality of life and economic perspective in the downtown and other corridors is considered. Generally, Alt B and C remove trucks from downtown and will have a very positive impact there. Likewise, trucks removed from VT 22A outside of the downtown under Alt C also represents a positive impact. However, trucks added to VT 17 have a negative impact to property owners along this roadway. We attempted to quantify these impacts by considering property values and existing levels of economic activity in each of these corridors.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50</a:t>
            </a:fld>
            <a:endParaRPr lang="en-US"/>
          </a:p>
        </p:txBody>
      </p:sp>
    </p:spTree>
    <p:extLst>
      <p:ext uri="{BB962C8B-B14F-4D97-AF65-F5344CB8AC3E}">
        <p14:creationId xmlns:p14="http://schemas.microsoft.com/office/powerpoint/2010/main" val="286170461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stated in our summary, Alts B and C would have significant positive impacts on property values and economic activity in the downtown area.  VT 17 residents are negatively impacted by Alt 17 while other residents on VT 22A would see less traffic past their homes with Alt C.. Within the New Alignment corridor some residential properties, farmland and state-owned lands would experience impacts from Alt B.</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51</a:t>
            </a:fld>
            <a:endParaRPr lang="en-US"/>
          </a:p>
        </p:txBody>
      </p:sp>
    </p:spTree>
    <p:extLst>
      <p:ext uri="{BB962C8B-B14F-4D97-AF65-F5344CB8AC3E}">
        <p14:creationId xmlns:p14="http://schemas.microsoft.com/office/powerpoint/2010/main" val="390311864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above are summarized in this table allowing for a side-by-side comparison of each alternative. The preponderance of green colors under Alt A suggest that the positive impacts exceed the negative impact for this alternative. Alt B is costly to implement but significantly addresses the project purpose with very limited negative impacts. Alt C also addresses the project purpose but has severe negative impacts on truck operations and unmitigated impacts to property owners on VT 17.</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52</a:t>
            </a:fld>
            <a:endParaRPr lang="en-US"/>
          </a:p>
        </p:txBody>
      </p:sp>
    </p:spTree>
    <p:extLst>
      <p:ext uri="{BB962C8B-B14F-4D97-AF65-F5344CB8AC3E}">
        <p14:creationId xmlns:p14="http://schemas.microsoft.com/office/powerpoint/2010/main" val="36206870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study sought to quantify all of the project impacts and benefits from a dollars and cents perspective. Essentially, we monetized all impacts as annual expenses and benefits to calculate a benefit/ cost ratio. When we do this we see a B/C ratio greater than 1.0 for Alt A as the $110K cost of the project will generate $120K in benefits. For Alt B, more significant benefits are realized however the implementation costs are not fully covered. Alt C however, results in a negative benefit stream primarily associated with it’s impact on truck operations.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53</a:t>
            </a:fld>
            <a:endParaRPr lang="en-US"/>
          </a:p>
        </p:txBody>
      </p:sp>
    </p:spTree>
    <p:extLst>
      <p:ext uri="{BB962C8B-B14F-4D97-AF65-F5344CB8AC3E}">
        <p14:creationId xmlns:p14="http://schemas.microsoft.com/office/powerpoint/2010/main" val="26068062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benefit / cost calculation for alternative C changes dramatically if the potential impact of this alternative on new economic development is considered. The new roadway would provide access to hundreds of acres land making it ripe for development. Discussions held with representatives of the Vergennes Partnership and City Planning Commission identified a future development scenario for land along the roadway including housing and commercial development. Land values could increase from $23 million to $130 million. Just the new property tax revenues generated by this new development would dramatically impact the benefit / cost calculation.</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54</a:t>
            </a:fld>
            <a:endParaRPr lang="en-US"/>
          </a:p>
        </p:txBody>
      </p:sp>
    </p:spTree>
    <p:extLst>
      <p:ext uri="{BB962C8B-B14F-4D97-AF65-F5344CB8AC3E}">
        <p14:creationId xmlns:p14="http://schemas.microsoft.com/office/powerpoint/2010/main" val="24755417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shown in this slide, if the economic impact of potential new development is considered, Alt B also yields a B/C ratio greater than 1.0.</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55</a:t>
            </a:fld>
            <a:endParaRPr lang="en-US"/>
          </a:p>
        </p:txBody>
      </p:sp>
    </p:spTree>
    <p:extLst>
      <p:ext uri="{BB962C8B-B14F-4D97-AF65-F5344CB8AC3E}">
        <p14:creationId xmlns:p14="http://schemas.microsoft.com/office/powerpoint/2010/main" val="5042513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56</a:t>
            </a:fld>
            <a:endParaRPr lang="en-US"/>
          </a:p>
        </p:txBody>
      </p:sp>
    </p:spTree>
    <p:extLst>
      <p:ext uri="{BB962C8B-B14F-4D97-AF65-F5344CB8AC3E}">
        <p14:creationId xmlns:p14="http://schemas.microsoft.com/office/powerpoint/2010/main" val="23610270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light of our findings we recommend that you:</a:t>
            </a:r>
          </a:p>
          <a:p>
            <a:endParaRPr lang="en-US" dirty="0"/>
          </a:p>
          <a:p>
            <a:pPr marL="171450" indent="-171450">
              <a:buFont typeface="Arial" panose="020B0604020202020204" pitchFamily="34" charset="0"/>
              <a:buChar char="•"/>
            </a:pPr>
            <a:r>
              <a:rPr lang="en-US" dirty="0"/>
              <a:t>Execute Alt A. Work is already underway as the City is actively working with the State to incorporate as much of the plan as possible in the pending paving project. </a:t>
            </a:r>
          </a:p>
          <a:p>
            <a:pPr marL="171450" indent="-171450">
              <a:buFont typeface="Arial" panose="020B0604020202020204" pitchFamily="34" charset="0"/>
              <a:buChar char="•"/>
            </a:pPr>
            <a:r>
              <a:rPr lang="en-US" dirty="0"/>
              <a:t>Pursue Alt B as the most cost effective and most cost-effective approach to addressing the truck issue in Downtown Vergennes. </a:t>
            </a:r>
          </a:p>
          <a:p>
            <a:pPr marL="171450" indent="-171450">
              <a:buFont typeface="Arial" panose="020B0604020202020204" pitchFamily="34" charset="0"/>
              <a:buChar char="•"/>
            </a:pPr>
            <a:r>
              <a:rPr lang="en-US" dirty="0"/>
              <a:t>Table alternative C. Alt C has more negative impacts than positive impacts independent of the project cost.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57</a:t>
            </a:fld>
            <a:endParaRPr lang="en-US"/>
          </a:p>
        </p:txBody>
      </p:sp>
    </p:spTree>
    <p:extLst>
      <p:ext uri="{BB962C8B-B14F-4D97-AF65-F5344CB8AC3E}">
        <p14:creationId xmlns:p14="http://schemas.microsoft.com/office/powerpoint/2010/main" val="3089765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58</a:t>
            </a:fld>
            <a:endParaRPr lang="en-US"/>
          </a:p>
        </p:txBody>
      </p:sp>
    </p:spTree>
    <p:extLst>
      <p:ext uri="{BB962C8B-B14F-4D97-AF65-F5344CB8AC3E}">
        <p14:creationId xmlns:p14="http://schemas.microsoft.com/office/powerpoint/2010/main" val="31267874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discussed earlier, the next step is to choose and endorse more of more alternative actions. Your comments from this hearing will be provided first to the ACRPC TAC with our final study. Their recommendations may then be reviewed and approved by the ACRPC. Once this has occurred, it is recommended that the governing bodies of all AC communities consider these recommendations and pass resolutions. Again, the goal is to provide unified and clear direction to </a:t>
            </a:r>
            <a:r>
              <a:rPr lang="en-US" dirty="0" err="1"/>
              <a:t>VTrans</a:t>
            </a:r>
            <a:r>
              <a:rPr lang="en-US" dirty="0"/>
              <a:t>. This will influence any </a:t>
            </a:r>
            <a:r>
              <a:rPr lang="en-US" dirty="0" err="1"/>
              <a:t>VTrans</a:t>
            </a:r>
            <a:r>
              <a:rPr lang="en-US" dirty="0"/>
              <a:t> decision to include projects in the capital plan.</a:t>
            </a:r>
          </a:p>
        </p:txBody>
      </p:sp>
      <p:sp>
        <p:nvSpPr>
          <p:cNvPr id="4" name="Slide Number Placeholder 3"/>
          <p:cNvSpPr>
            <a:spLocks noGrp="1"/>
          </p:cNvSpPr>
          <p:nvPr>
            <p:ph type="sldNum" sz="quarter" idx="10"/>
          </p:nvPr>
        </p:nvSpPr>
        <p:spPr/>
        <p:txBody>
          <a:bodyPr/>
          <a:lstStyle/>
          <a:p>
            <a:fld id="{0C2B6456-801E-49D6-A684-4AADC9BBE334}" type="slidenum">
              <a:rPr lang="en-US" smtClean="0"/>
              <a:pPr/>
              <a:t>59</a:t>
            </a:fld>
            <a:endParaRPr lang="en-US"/>
          </a:p>
        </p:txBody>
      </p:sp>
    </p:spTree>
    <p:extLst>
      <p:ext uri="{BB962C8B-B14F-4D97-AF65-F5344CB8AC3E}">
        <p14:creationId xmlns:p14="http://schemas.microsoft.com/office/powerpoint/2010/main" val="37119276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Truck traffic must negotiate a steep grade. Historic properties are impacted.</a:t>
            </a:r>
          </a:p>
        </p:txBody>
      </p:sp>
      <p:sp>
        <p:nvSpPr>
          <p:cNvPr id="4" name="Slide Number Placeholder 3"/>
          <p:cNvSpPr>
            <a:spLocks noGrp="1"/>
          </p:cNvSpPr>
          <p:nvPr>
            <p:ph type="sldNum" sz="quarter" idx="10"/>
          </p:nvPr>
        </p:nvSpPr>
        <p:spPr/>
        <p:txBody>
          <a:bodyPr/>
          <a:lstStyle/>
          <a:p>
            <a:fld id="{0C2B6456-801E-49D6-A684-4AADC9BBE334}" type="slidenum">
              <a:rPr lang="en-US" smtClean="0"/>
              <a:pPr/>
              <a:t>6</a:t>
            </a:fld>
            <a:endParaRPr lang="en-US"/>
          </a:p>
        </p:txBody>
      </p:sp>
    </p:spTree>
    <p:extLst>
      <p:ext uri="{BB962C8B-B14F-4D97-AF65-F5344CB8AC3E}">
        <p14:creationId xmlns:p14="http://schemas.microsoft.com/office/powerpoint/2010/main" val="8809475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VTrans</a:t>
            </a:r>
            <a:r>
              <a:rPr lang="en-US" dirty="0"/>
              <a:t> is still in the process of defining review procedures for large scale projects. They don’t have final procedures yet but do anticipate that all projects will be evaluated against these eight criteria. Stantec finds that the Alt B plan scores well in seven categories.</a:t>
            </a:r>
          </a:p>
          <a:p>
            <a:pPr marL="171450" indent="-171450">
              <a:buFont typeface="Arial" panose="020B0604020202020204" pitchFamily="34" charset="0"/>
              <a:buChar char="•"/>
            </a:pPr>
            <a:r>
              <a:rPr lang="en-US" dirty="0"/>
              <a:t>It removes truck traffic from downtown and would put this traffic on a safer road</a:t>
            </a:r>
          </a:p>
          <a:p>
            <a:pPr marL="171450" indent="-171450">
              <a:buFont typeface="Arial" panose="020B0604020202020204" pitchFamily="34" charset="0"/>
              <a:buChar char="•"/>
            </a:pPr>
            <a:r>
              <a:rPr lang="en-US" dirty="0"/>
              <a:t>It enhances mobility for trucks, allowing them to operate on a roadway designed for trucks. </a:t>
            </a:r>
          </a:p>
          <a:p>
            <a:pPr marL="171450" indent="-171450">
              <a:buFont typeface="Arial" panose="020B0604020202020204" pitchFamily="34" charset="0"/>
              <a:buChar char="•"/>
            </a:pPr>
            <a:r>
              <a:rPr lang="en-US" dirty="0"/>
              <a:t>It provides a second crossing of the Otter Creek in Vergennes which may prove critical when the existing bridge is due for major repairs of replacement</a:t>
            </a:r>
          </a:p>
          <a:p>
            <a:pPr marL="171450" indent="-171450">
              <a:buFont typeface="Arial" panose="020B0604020202020204" pitchFamily="34" charset="0"/>
              <a:buChar char="•"/>
            </a:pPr>
            <a:r>
              <a:rPr lang="en-US" dirty="0"/>
              <a:t>It serves one of the most heavily traveled freight corridor in VT.</a:t>
            </a:r>
          </a:p>
          <a:p>
            <a:pPr marL="171450" indent="-171450">
              <a:buFont typeface="Arial" panose="020B0604020202020204" pitchFamily="34" charset="0"/>
              <a:buChar char="•"/>
            </a:pPr>
            <a:r>
              <a:rPr lang="en-US" dirty="0"/>
              <a:t>It would provide better access to the Job Corps and Collins Aerospace site as well as other properties that may be developed in the future.</a:t>
            </a:r>
          </a:p>
          <a:p>
            <a:pPr marL="171450" indent="-171450">
              <a:buFont typeface="Arial" panose="020B0604020202020204" pitchFamily="34" charset="0"/>
              <a:buChar char="•"/>
            </a:pPr>
            <a:r>
              <a:rPr lang="en-US" dirty="0"/>
              <a:t>Again, it provides a second Otter Creek crossing should flood waters damage the existing crossing.</a:t>
            </a:r>
          </a:p>
          <a:p>
            <a:pPr marL="171450" indent="-171450">
              <a:buFont typeface="Arial" panose="020B0604020202020204" pitchFamily="34" charset="0"/>
              <a:buChar char="•"/>
            </a:pPr>
            <a:r>
              <a:rPr lang="en-US" dirty="0"/>
              <a:t>It removes trucks carrying hazardous materials from a steep grade in downtown Vergennes where a spill could have severe impact on the Otter creek.</a:t>
            </a:r>
          </a:p>
          <a:p>
            <a:pPr marL="171450" indent="-171450">
              <a:buFont typeface="Arial" panose="020B0604020202020204" pitchFamily="34" charset="0"/>
              <a:buChar char="•"/>
            </a:pPr>
            <a:r>
              <a:rPr lang="en-US" dirty="0"/>
              <a:t> </a:t>
            </a:r>
          </a:p>
        </p:txBody>
      </p:sp>
      <p:sp>
        <p:nvSpPr>
          <p:cNvPr id="4" name="Slide Number Placeholder 3"/>
          <p:cNvSpPr>
            <a:spLocks noGrp="1"/>
          </p:cNvSpPr>
          <p:nvPr>
            <p:ph type="sldNum" sz="quarter" idx="10"/>
          </p:nvPr>
        </p:nvSpPr>
        <p:spPr/>
        <p:txBody>
          <a:bodyPr/>
          <a:lstStyle/>
          <a:p>
            <a:fld id="{0C2B6456-801E-49D6-A684-4AADC9BBE334}" type="slidenum">
              <a:rPr lang="en-US" smtClean="0"/>
              <a:pPr/>
              <a:t>60</a:t>
            </a:fld>
            <a:endParaRPr lang="en-US"/>
          </a:p>
        </p:txBody>
      </p:sp>
    </p:spTree>
    <p:extLst>
      <p:ext uri="{BB962C8B-B14F-4D97-AF65-F5344CB8AC3E}">
        <p14:creationId xmlns:p14="http://schemas.microsoft.com/office/powerpoint/2010/main" val="671364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provided analyses to compare three alternatives to one another. </a:t>
            </a:r>
            <a:r>
              <a:rPr lang="en-US" dirty="0" err="1"/>
              <a:t>VTrans</a:t>
            </a:r>
            <a:r>
              <a:rPr lang="en-US" dirty="0"/>
              <a:t> will need to compare your preferred project or projects to other yet unknow projects around the state when developing its capital plan. You need to prepared to demonstrate how your project meets the criteria listed on the previous slide. You can do this by collecting stories like this one provided to us a few weeks ago. This oversized load got stuck on the uphill grade leading into downtown blocking the roadway for hours. A second bridge, close the  downtown, would have provided a less hazardous route for this vehicle or in the alternative an effective detour around the stalled truck.</a:t>
            </a:r>
          </a:p>
        </p:txBody>
      </p:sp>
      <p:sp>
        <p:nvSpPr>
          <p:cNvPr id="4" name="Slide Number Placeholder 3"/>
          <p:cNvSpPr>
            <a:spLocks noGrp="1"/>
          </p:cNvSpPr>
          <p:nvPr>
            <p:ph type="sldNum" sz="quarter" idx="10"/>
          </p:nvPr>
        </p:nvSpPr>
        <p:spPr/>
        <p:txBody>
          <a:bodyPr/>
          <a:lstStyle/>
          <a:p>
            <a:fld id="{0C2B6456-801E-49D6-A684-4AADC9BBE334}" type="slidenum">
              <a:rPr lang="en-US" smtClean="0"/>
              <a:pPr/>
              <a:t>61</a:t>
            </a:fld>
            <a:endParaRPr lang="en-US"/>
          </a:p>
        </p:txBody>
      </p:sp>
    </p:spTree>
    <p:extLst>
      <p:ext uri="{BB962C8B-B14F-4D97-AF65-F5344CB8AC3E}">
        <p14:creationId xmlns:p14="http://schemas.microsoft.com/office/powerpoint/2010/main" val="183976708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90600" y="3300412"/>
            <a:ext cx="7315200" cy="2700338"/>
          </a:xfrm>
        </p:spPr>
        <p:txBody>
          <a:bodyPr/>
          <a:lstStyle/>
          <a:p>
            <a:endParaRPr lang="en-US" dirty="0"/>
          </a:p>
        </p:txBody>
      </p:sp>
      <p:sp>
        <p:nvSpPr>
          <p:cNvPr id="4" name="Slide Number Placeholder 3"/>
          <p:cNvSpPr>
            <a:spLocks noGrp="1"/>
          </p:cNvSpPr>
          <p:nvPr>
            <p:ph type="sldNum" sz="quarter" idx="10"/>
          </p:nvPr>
        </p:nvSpPr>
        <p:spPr/>
        <p:txBody>
          <a:bodyPr/>
          <a:lstStyle/>
          <a:p>
            <a:fld id="{0C2B6456-801E-49D6-A684-4AADC9BBE334}" type="slidenum">
              <a:rPr lang="en-US" smtClean="0"/>
              <a:pPr/>
              <a:t>62</a:t>
            </a:fld>
            <a:endParaRPr lang="en-US"/>
          </a:p>
        </p:txBody>
      </p:sp>
    </p:spTree>
    <p:extLst>
      <p:ext uri="{BB962C8B-B14F-4D97-AF65-F5344CB8AC3E}">
        <p14:creationId xmlns:p14="http://schemas.microsoft.com/office/powerpoint/2010/main" val="35141751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hear to answer your questions and gather your comments. If you are shy, you can contact us via email at the address given.</a:t>
            </a:r>
          </a:p>
        </p:txBody>
      </p:sp>
      <p:sp>
        <p:nvSpPr>
          <p:cNvPr id="4" name="Slide Number Placeholder 3"/>
          <p:cNvSpPr>
            <a:spLocks noGrp="1"/>
          </p:cNvSpPr>
          <p:nvPr>
            <p:ph type="sldNum" sz="quarter" idx="10"/>
          </p:nvPr>
        </p:nvSpPr>
        <p:spPr/>
        <p:txBody>
          <a:bodyPr/>
          <a:lstStyle/>
          <a:p>
            <a:fld id="{0C2B6456-801E-49D6-A684-4AADC9BBE334}" type="slidenum">
              <a:rPr lang="en-US" smtClean="0"/>
              <a:pPr/>
              <a:t>63</a:t>
            </a:fld>
            <a:endParaRPr lang="en-US"/>
          </a:p>
        </p:txBody>
      </p:sp>
    </p:spTree>
    <p:extLst>
      <p:ext uri="{BB962C8B-B14F-4D97-AF65-F5344CB8AC3E}">
        <p14:creationId xmlns:p14="http://schemas.microsoft.com/office/powerpoint/2010/main" val="35289673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C2B6456-801E-49D6-A684-4AADC9BBE334}" type="slidenum">
              <a:rPr lang="en-US" smtClean="0"/>
              <a:pPr/>
              <a:t>64</a:t>
            </a:fld>
            <a:endParaRPr lang="en-US"/>
          </a:p>
        </p:txBody>
      </p:sp>
    </p:spTree>
    <p:extLst>
      <p:ext uri="{BB962C8B-B14F-4D97-AF65-F5344CB8AC3E}">
        <p14:creationId xmlns:p14="http://schemas.microsoft.com/office/powerpoint/2010/main" val="2055554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study considers three alternative actions intended to reduce the impact of trucks in Downtown Vergennes.</a:t>
            </a:r>
          </a:p>
        </p:txBody>
      </p:sp>
      <p:sp>
        <p:nvSpPr>
          <p:cNvPr id="4" name="Slide Number Placeholder 3"/>
          <p:cNvSpPr>
            <a:spLocks noGrp="1"/>
          </p:cNvSpPr>
          <p:nvPr>
            <p:ph type="sldNum" sz="quarter" idx="10"/>
          </p:nvPr>
        </p:nvSpPr>
        <p:spPr/>
        <p:txBody>
          <a:bodyPr/>
          <a:lstStyle/>
          <a:p>
            <a:fld id="{0C2B6456-801E-49D6-A684-4AADC9BBE334}" type="slidenum">
              <a:rPr lang="en-US" smtClean="0"/>
              <a:pPr/>
              <a:t>7</a:t>
            </a:fld>
            <a:endParaRPr lang="en-US"/>
          </a:p>
        </p:txBody>
      </p:sp>
    </p:spTree>
    <p:extLst>
      <p:ext uri="{BB962C8B-B14F-4D97-AF65-F5344CB8AC3E}">
        <p14:creationId xmlns:p14="http://schemas.microsoft.com/office/powerpoint/2010/main" val="55210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study also considers the potential impacts on neighboring towns recognizing that a reduction in truck traffic Downtown means an increase in truck traffic elsewhere.</a:t>
            </a:r>
          </a:p>
        </p:txBody>
      </p:sp>
      <p:sp>
        <p:nvSpPr>
          <p:cNvPr id="4" name="Slide Number Placeholder 3"/>
          <p:cNvSpPr>
            <a:spLocks noGrp="1"/>
          </p:cNvSpPr>
          <p:nvPr>
            <p:ph type="sldNum" sz="quarter" idx="10"/>
          </p:nvPr>
        </p:nvSpPr>
        <p:spPr/>
        <p:txBody>
          <a:bodyPr/>
          <a:lstStyle/>
          <a:p>
            <a:fld id="{0C2B6456-801E-49D6-A684-4AADC9BBE334}" type="slidenum">
              <a:rPr lang="en-US" smtClean="0"/>
              <a:pPr/>
              <a:t>8</a:t>
            </a:fld>
            <a:endParaRPr lang="en-US"/>
          </a:p>
        </p:txBody>
      </p:sp>
    </p:spTree>
    <p:extLst>
      <p:ext uri="{BB962C8B-B14F-4D97-AF65-F5344CB8AC3E}">
        <p14:creationId xmlns:p14="http://schemas.microsoft.com/office/powerpoint/2010/main" val="4175441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goal of the study is to build a consensus of opinion behind one or more recommended actions. Clear and consistent direction from impacted stakeholders is critical to move a project forward and secure project funding.</a:t>
            </a:r>
          </a:p>
        </p:txBody>
      </p:sp>
      <p:sp>
        <p:nvSpPr>
          <p:cNvPr id="4" name="Slide Number Placeholder 3"/>
          <p:cNvSpPr>
            <a:spLocks noGrp="1"/>
          </p:cNvSpPr>
          <p:nvPr>
            <p:ph type="sldNum" sz="quarter" idx="10"/>
          </p:nvPr>
        </p:nvSpPr>
        <p:spPr/>
        <p:txBody>
          <a:bodyPr/>
          <a:lstStyle/>
          <a:p>
            <a:fld id="{0C2B6456-801E-49D6-A684-4AADC9BBE334}" type="slidenum">
              <a:rPr lang="en-US" smtClean="0"/>
              <a:pPr/>
              <a:t>9</a:t>
            </a:fld>
            <a:endParaRPr lang="en-US"/>
          </a:p>
        </p:txBody>
      </p:sp>
    </p:spTree>
    <p:extLst>
      <p:ext uri="{BB962C8B-B14F-4D97-AF65-F5344CB8AC3E}">
        <p14:creationId xmlns:p14="http://schemas.microsoft.com/office/powerpoint/2010/main" val="632073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pPr/>
              <a:t>4/2/2019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1D9764-54AE-47B6-8E0F-B32E36DEECC3}" type="slidenum">
              <a:rPr lang="en-US" smtClean="0"/>
              <a:pPr/>
              <a:t>‹#›</a:t>
            </a:fld>
            <a:endParaRPr lang="en-US" dirty="0"/>
          </a:p>
        </p:txBody>
      </p:sp>
    </p:spTree>
    <p:extLst>
      <p:ext uri="{BB962C8B-B14F-4D97-AF65-F5344CB8AC3E}">
        <p14:creationId xmlns:p14="http://schemas.microsoft.com/office/powerpoint/2010/main" val="113718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11322D9-600A-4057-86B7-C922BA3C8150}" type="datetimeFigureOut">
              <a:rPr lang="en-US" smtClean="0"/>
              <a:pPr/>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39531736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322D9-600A-4057-86B7-C922BA3C8150}" type="datetimeFigureOut">
              <a:rPr lang="en-US" smtClean="0"/>
              <a:pPr/>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1936531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11322D9-600A-4057-86B7-C922BA3C8150}" type="datetimeFigureOut">
              <a:rPr lang="en-US" smtClean="0"/>
              <a:pPr/>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31745107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11322D9-600A-4057-86B7-C922BA3C8150}" type="datetimeFigureOut">
              <a:rPr lang="en-US" smtClean="0"/>
              <a:pPr/>
              <a:t>4/2/2019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2370451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11322D9-600A-4057-86B7-C922BA3C8150}" type="datetimeFigureOut">
              <a:rPr lang="en-US" smtClean="0"/>
              <a:pPr/>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37174329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11322D9-600A-4057-86B7-C922BA3C8150}" type="datetimeFigureOut">
              <a:rPr lang="en-US" smtClean="0"/>
              <a:pPr/>
              <a:t>4/2/2019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1770631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11322D9-600A-4057-86B7-C922BA3C8150}" type="datetimeFigureOut">
              <a:rPr lang="en-US" smtClean="0"/>
              <a:pPr/>
              <a:t>4/2/2019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173336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1322D9-600A-4057-86B7-C922BA3C8150}" type="datetimeFigureOut">
              <a:rPr lang="en-US" smtClean="0"/>
              <a:pPr/>
              <a:t>4/2/2019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221096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pPr/>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2700926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11322D9-600A-4057-86B7-C922BA3C8150}" type="datetimeFigureOut">
              <a:rPr lang="en-US" smtClean="0"/>
              <a:pPr/>
              <a:t>4/2/2019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1D9764-54AE-47B6-8E0F-B32E36DEECC3}" type="slidenum">
              <a:rPr lang="en-US" smtClean="0"/>
              <a:pPr/>
              <a:t>‹#›</a:t>
            </a:fld>
            <a:endParaRPr lang="en-US"/>
          </a:p>
        </p:txBody>
      </p:sp>
    </p:spTree>
    <p:extLst>
      <p:ext uri="{BB962C8B-B14F-4D97-AF65-F5344CB8AC3E}">
        <p14:creationId xmlns:p14="http://schemas.microsoft.com/office/powerpoint/2010/main" val="11249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1322D9-600A-4057-86B7-C922BA3C8150}" type="datetimeFigureOut">
              <a:rPr lang="en-US" smtClean="0"/>
              <a:pPr/>
              <a:t>4/2/2019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1D9764-54AE-47B6-8E0F-B32E36DEECC3}" type="slidenum">
              <a:rPr lang="en-US" smtClean="0"/>
              <a:pPr/>
              <a:t>‹#›</a:t>
            </a:fld>
            <a:endParaRPr lang="en-US"/>
          </a:p>
        </p:txBody>
      </p:sp>
    </p:spTree>
    <p:extLst>
      <p:ext uri="{BB962C8B-B14F-4D97-AF65-F5344CB8AC3E}">
        <p14:creationId xmlns:p14="http://schemas.microsoft.com/office/powerpoint/2010/main" val="1598999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s://www.flickr.com/photos/hikingartist/8080811219"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flickr.com/photos/hikingartist/8080811219" TargetMode="External"/><Relationship Id="rId5" Type="http://schemas.openxmlformats.org/officeDocument/2006/relationships/image" Target="../media/image11.jpeg"/><Relationship Id="rId4" Type="http://schemas.openxmlformats.org/officeDocument/2006/relationships/hyperlink" Target="http://www.ciaomaestra.com/2009/07/origami-per-lestate.html" TargetMode="Externa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Content Placeholder 2"/>
          <p:cNvSpPr txBox="1">
            <a:spLocks/>
          </p:cNvSpPr>
          <p:nvPr/>
        </p:nvSpPr>
        <p:spPr>
          <a:xfrm>
            <a:off x="0" y="304801"/>
            <a:ext cx="8994457" cy="762000"/>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endParaRPr lang="en-US" sz="3600" dirty="0">
              <a:cs typeface="Engravers MT"/>
            </a:endParaRPr>
          </a:p>
          <a:p>
            <a:pPr>
              <a:buFont typeface="Arial"/>
              <a:buNone/>
            </a:pPr>
            <a:r>
              <a:rPr lang="en-US" sz="6300" dirty="0">
                <a:cs typeface="Engravers MT"/>
              </a:rPr>
              <a:t> 	</a:t>
            </a:r>
            <a:r>
              <a:rPr lang="en-US" sz="6300" b="1" dirty="0">
                <a:cs typeface="Engravers MT"/>
              </a:rPr>
              <a:t>	</a:t>
            </a:r>
            <a:r>
              <a:rPr lang="en-US" sz="12800" b="1" dirty="0">
                <a:solidFill>
                  <a:schemeClr val="tx2"/>
                </a:solidFill>
                <a:cs typeface="Engravers MT"/>
              </a:rPr>
              <a:t>Vermont Route 22A Truck Route Study</a:t>
            </a:r>
          </a:p>
          <a:p>
            <a:pPr>
              <a:buFont typeface="Arial"/>
              <a:buNone/>
            </a:pPr>
            <a:r>
              <a:rPr lang="en-US" sz="4800" dirty="0">
                <a:cs typeface="Engravers MT"/>
              </a:rPr>
              <a:t>		</a:t>
            </a:r>
          </a:p>
          <a:p>
            <a:pPr>
              <a:buFont typeface="Arial"/>
              <a:buNone/>
            </a:pPr>
            <a:r>
              <a:rPr lang="en-US" sz="4800" dirty="0">
                <a:cs typeface="Engravers MT"/>
              </a:rPr>
              <a:t>		</a:t>
            </a:r>
          </a:p>
          <a:p>
            <a:pPr>
              <a:buFont typeface="Arial"/>
              <a:buNone/>
            </a:pPr>
            <a:r>
              <a:rPr lang="en-US" sz="4200" b="1" dirty="0">
                <a:solidFill>
                  <a:schemeClr val="tx2"/>
                </a:solidFill>
                <a:cs typeface="Engravers MT"/>
              </a:rPr>
              <a:t>	</a:t>
            </a:r>
            <a:r>
              <a:rPr lang="en-US" sz="4200" b="1" dirty="0">
                <a:solidFill>
                  <a:schemeClr val="bg1">
                    <a:lumMod val="50000"/>
                  </a:schemeClr>
                </a:solidFill>
                <a:cs typeface="Engravers MT"/>
              </a:rPr>
              <a:t>	</a:t>
            </a:r>
            <a:endParaRPr lang="en-US" sz="1125" b="1" dirty="0">
              <a:cs typeface="Engravers MT"/>
            </a:endParaRPr>
          </a:p>
          <a:p>
            <a:pPr algn="ctr">
              <a:buFont typeface="Arial"/>
              <a:buNone/>
            </a:pPr>
            <a:endParaRPr lang="en-US" sz="1800" cap="all" dirty="0">
              <a:cs typeface="Engravers MT"/>
            </a:endParaRPr>
          </a:p>
        </p:txBody>
      </p:sp>
      <p:pic>
        <p:nvPicPr>
          <p:cNvPr id="2" name="Picture 1">
            <a:extLst>
              <a:ext uri="{FF2B5EF4-FFF2-40B4-BE49-F238E27FC236}">
                <a16:creationId xmlns:a16="http://schemas.microsoft.com/office/drawing/2014/main" id="{8E1E12AB-6355-4B94-978A-40430290727A}"/>
              </a:ext>
            </a:extLst>
          </p:cNvPr>
          <p:cNvPicPr>
            <a:picLocks noChangeAspect="1"/>
          </p:cNvPicPr>
          <p:nvPr/>
        </p:nvPicPr>
        <p:blipFill>
          <a:blip r:embed="rId3"/>
          <a:stretch>
            <a:fillRect/>
          </a:stretch>
        </p:blipFill>
        <p:spPr>
          <a:xfrm>
            <a:off x="219881" y="2568073"/>
            <a:ext cx="4876800" cy="3203717"/>
          </a:xfrm>
          <a:prstGeom prst="rect">
            <a:avLst/>
          </a:prstGeom>
        </p:spPr>
      </p:pic>
      <p:sp>
        <p:nvSpPr>
          <p:cNvPr id="5" name="Content Placeholder 2">
            <a:extLst>
              <a:ext uri="{FF2B5EF4-FFF2-40B4-BE49-F238E27FC236}">
                <a16:creationId xmlns:a16="http://schemas.microsoft.com/office/drawing/2014/main" id="{632146F1-F15B-4578-A422-86D8047267C2}"/>
              </a:ext>
            </a:extLst>
          </p:cNvPr>
          <p:cNvSpPr txBox="1">
            <a:spLocks/>
          </p:cNvSpPr>
          <p:nvPr/>
        </p:nvSpPr>
        <p:spPr>
          <a:xfrm>
            <a:off x="-35169" y="5897813"/>
            <a:ext cx="8994457" cy="762000"/>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buFont typeface="Arial"/>
              <a:buNone/>
            </a:pPr>
            <a:endParaRPr lang="en-US" sz="3600" dirty="0">
              <a:cs typeface="Engravers MT"/>
            </a:endParaRPr>
          </a:p>
          <a:p>
            <a:pPr>
              <a:buFont typeface="Arial"/>
              <a:buNone/>
            </a:pPr>
            <a:r>
              <a:rPr lang="en-US" sz="6300" dirty="0">
                <a:cs typeface="Engravers MT"/>
              </a:rPr>
              <a:t> 	</a:t>
            </a:r>
            <a:r>
              <a:rPr lang="en-US" sz="6300" b="1" dirty="0">
                <a:cs typeface="Engravers MT"/>
              </a:rPr>
              <a:t>	</a:t>
            </a:r>
            <a:endParaRPr lang="en-US" sz="1800" cap="all" dirty="0">
              <a:cs typeface="Engravers MT"/>
            </a:endParaRPr>
          </a:p>
        </p:txBody>
      </p:sp>
      <p:pic>
        <p:nvPicPr>
          <p:cNvPr id="4" name="Picture 3">
            <a:extLst>
              <a:ext uri="{FF2B5EF4-FFF2-40B4-BE49-F238E27FC236}">
                <a16:creationId xmlns:a16="http://schemas.microsoft.com/office/drawing/2014/main" id="{72BAA801-2DF1-423C-A6D9-43160D80DCBB}"/>
              </a:ext>
            </a:extLst>
          </p:cNvPr>
          <p:cNvPicPr>
            <a:picLocks noChangeAspect="1"/>
          </p:cNvPicPr>
          <p:nvPr/>
        </p:nvPicPr>
        <p:blipFill>
          <a:blip r:embed="rId4"/>
          <a:stretch>
            <a:fillRect/>
          </a:stretch>
        </p:blipFill>
        <p:spPr>
          <a:xfrm>
            <a:off x="4117657" y="1153278"/>
            <a:ext cx="4876800" cy="2829590"/>
          </a:xfrm>
          <a:prstGeom prst="rect">
            <a:avLst/>
          </a:prstGeom>
          <a:ln>
            <a:solidFill>
              <a:schemeClr val="tx1"/>
            </a:solidFill>
          </a:ln>
        </p:spPr>
      </p:pic>
      <p:grpSp>
        <p:nvGrpSpPr>
          <p:cNvPr id="9" name="Group 8">
            <a:extLst>
              <a:ext uri="{FF2B5EF4-FFF2-40B4-BE49-F238E27FC236}">
                <a16:creationId xmlns:a16="http://schemas.microsoft.com/office/drawing/2014/main" id="{451F334C-CE99-4BB3-94D3-309F143B2E19}"/>
              </a:ext>
            </a:extLst>
          </p:cNvPr>
          <p:cNvGrpSpPr/>
          <p:nvPr/>
        </p:nvGrpSpPr>
        <p:grpSpPr>
          <a:xfrm>
            <a:off x="-3495" y="5974013"/>
            <a:ext cx="9144000" cy="883987"/>
            <a:chOff x="0" y="5977555"/>
            <a:chExt cx="9144000" cy="883987"/>
          </a:xfrm>
        </p:grpSpPr>
        <p:sp>
          <p:nvSpPr>
            <p:cNvPr id="10" name="Rectangle 9">
              <a:extLst>
                <a:ext uri="{FF2B5EF4-FFF2-40B4-BE49-F238E27FC236}">
                  <a16:creationId xmlns:a16="http://schemas.microsoft.com/office/drawing/2014/main" id="{6758C921-6F4E-4F47-BD4F-A6E4B146B1DC}"/>
                </a:ext>
              </a:extLst>
            </p:cNvPr>
            <p:cNvSpPr/>
            <p:nvPr/>
          </p:nvSpPr>
          <p:spPr>
            <a:xfrm>
              <a:off x="0" y="5977555"/>
              <a:ext cx="9144000" cy="88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a:extLst>
                <a:ext uri="{FF2B5EF4-FFF2-40B4-BE49-F238E27FC236}">
                  <a16:creationId xmlns:a16="http://schemas.microsoft.com/office/drawing/2014/main" id="{6F5B5A6B-AB6F-464C-BEAE-F9841D6A0FEF}"/>
                </a:ext>
              </a:extLst>
            </p:cNvPr>
            <p:cNvPicPr/>
            <p:nvPr/>
          </p:nvPicPr>
          <p:blipFill>
            <a:blip r:embed="rId5"/>
            <a:stretch>
              <a:fillRect/>
            </a:stretch>
          </p:blipFill>
          <p:spPr>
            <a:xfrm>
              <a:off x="217624" y="6205681"/>
              <a:ext cx="3355340" cy="502920"/>
            </a:xfrm>
            <a:prstGeom prst="rect">
              <a:avLst/>
            </a:prstGeom>
          </p:spPr>
        </p:pic>
        <p:pic>
          <p:nvPicPr>
            <p:cNvPr id="13" name="Picture 12">
              <a:extLst>
                <a:ext uri="{FF2B5EF4-FFF2-40B4-BE49-F238E27FC236}">
                  <a16:creationId xmlns:a16="http://schemas.microsoft.com/office/drawing/2014/main" id="{A1DF878D-0366-4398-87F2-33C9C980B8E8}"/>
                </a:ext>
              </a:extLst>
            </p:cNvPr>
            <p:cNvPicPr>
              <a:picLocks noChangeAspect="1"/>
            </p:cNvPicPr>
            <p:nvPr/>
          </p:nvPicPr>
          <p:blipFill>
            <a:blip r:embed="rId6"/>
            <a:stretch>
              <a:fillRect/>
            </a:stretch>
          </p:blipFill>
          <p:spPr>
            <a:xfrm>
              <a:off x="7348112" y="6249537"/>
              <a:ext cx="1371719" cy="365792"/>
            </a:xfrm>
            <a:prstGeom prst="rect">
              <a:avLst/>
            </a:prstGeom>
          </p:spPr>
        </p:pic>
        <p:pic>
          <p:nvPicPr>
            <p:cNvPr id="14" name="Picture 13">
              <a:extLst>
                <a:ext uri="{FF2B5EF4-FFF2-40B4-BE49-F238E27FC236}">
                  <a16:creationId xmlns:a16="http://schemas.microsoft.com/office/drawing/2014/main" id="{C1DB9ABB-EB12-4782-90AA-5A524BBA7F49}"/>
                </a:ext>
              </a:extLst>
            </p:cNvPr>
            <p:cNvPicPr>
              <a:picLocks noChangeAspect="1"/>
            </p:cNvPicPr>
            <p:nvPr/>
          </p:nvPicPr>
          <p:blipFill>
            <a:blip r:embed="rId7"/>
            <a:stretch>
              <a:fillRect/>
            </a:stretch>
          </p:blipFill>
          <p:spPr>
            <a:xfrm>
              <a:off x="4516373" y="6205681"/>
              <a:ext cx="1942857" cy="495238"/>
            </a:xfrm>
            <a:prstGeom prst="rect">
              <a:avLst/>
            </a:prstGeom>
          </p:spPr>
        </p:pic>
      </p:grpSp>
    </p:spTree>
    <p:extLst>
      <p:ext uri="{BB962C8B-B14F-4D97-AF65-F5344CB8AC3E}">
        <p14:creationId xmlns:p14="http://schemas.microsoft.com/office/powerpoint/2010/main" val="85362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dirty="0">
                <a:solidFill>
                  <a:schemeClr val="bg1"/>
                </a:solidFill>
              </a:rPr>
              <a:t>Study Overview</a:t>
            </a:r>
          </a:p>
          <a:p>
            <a:r>
              <a:rPr lang="en-US" b="1" dirty="0">
                <a:solidFill>
                  <a:schemeClr val="bg1"/>
                </a:solidFill>
                <a:highlight>
                  <a:srgbClr val="FF0000"/>
                </a:highlight>
              </a:rPr>
              <a:t>Summary Findings</a:t>
            </a:r>
          </a:p>
          <a:p>
            <a:r>
              <a:rPr lang="en-US" dirty="0">
                <a:solidFill>
                  <a:schemeClr val="bg1"/>
                </a:solidFill>
              </a:rPr>
              <a:t>Alternatives Analysis</a:t>
            </a:r>
          </a:p>
          <a:p>
            <a:r>
              <a:rPr lang="en-US" dirty="0">
                <a:solidFill>
                  <a:schemeClr val="bg1"/>
                </a:solidFill>
              </a:rPr>
              <a:t>Recommendations</a:t>
            </a:r>
          </a:p>
          <a:p>
            <a:r>
              <a:rPr lang="en-US" dirty="0">
                <a:solidFill>
                  <a:schemeClr val="bg1"/>
                </a:solidFill>
              </a:rPr>
              <a:t>Next Steps</a:t>
            </a:r>
          </a:p>
          <a:p>
            <a:r>
              <a:rPr lang="en-US" dirty="0">
                <a:solidFill>
                  <a:schemeClr val="bg1"/>
                </a:solidFill>
              </a:rPr>
              <a:t>Discussion</a:t>
            </a:r>
          </a:p>
        </p:txBody>
      </p:sp>
    </p:spTree>
    <p:extLst>
      <p:ext uri="{BB962C8B-B14F-4D97-AF65-F5344CB8AC3E}">
        <p14:creationId xmlns:p14="http://schemas.microsoft.com/office/powerpoint/2010/main" val="1037631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C7197B-146E-4814-BCD5-7CA43AF15ACE}"/>
              </a:ext>
            </a:extLst>
          </p:cNvPr>
          <p:cNvSpPr/>
          <p:nvPr/>
        </p:nvSpPr>
        <p:spPr>
          <a:xfrm rot="10800000" flipV="1">
            <a:off x="457200" y="274320"/>
            <a:ext cx="6096000" cy="661720"/>
          </a:xfrm>
          <a:prstGeom prst="rect">
            <a:avLst/>
          </a:prstGeom>
        </p:spPr>
        <p:txBody>
          <a:bodyPr wrap="square">
            <a:spAutoFit/>
          </a:bodyPr>
          <a:lstStyle/>
          <a:p>
            <a:r>
              <a:rPr lang="en-US" sz="3700" dirty="0">
                <a:solidFill>
                  <a:schemeClr val="bg1"/>
                </a:solidFill>
                <a:latin typeface="+mj-lt"/>
                <a:ea typeface="+mj-ea"/>
                <a:cs typeface="+mj-cs"/>
              </a:rPr>
              <a:t>Summary Findings</a:t>
            </a:r>
          </a:p>
        </p:txBody>
      </p:sp>
      <p:pic>
        <p:nvPicPr>
          <p:cNvPr id="3" name="Picture 2">
            <a:extLst>
              <a:ext uri="{FF2B5EF4-FFF2-40B4-BE49-F238E27FC236}">
                <a16:creationId xmlns:a16="http://schemas.microsoft.com/office/drawing/2014/main" id="{6E230703-0D57-471C-9C74-114C765AA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79" y="1058295"/>
            <a:ext cx="7809035" cy="5505650"/>
          </a:xfrm>
          <a:prstGeom prst="rect">
            <a:avLst/>
          </a:prstGeom>
        </p:spPr>
      </p:pic>
      <p:sp>
        <p:nvSpPr>
          <p:cNvPr id="2" name="TextBox 1">
            <a:extLst>
              <a:ext uri="{FF2B5EF4-FFF2-40B4-BE49-F238E27FC236}">
                <a16:creationId xmlns:a16="http://schemas.microsoft.com/office/drawing/2014/main" id="{68D7E71E-DA2E-4B9B-839C-D92704FC705D}"/>
              </a:ext>
            </a:extLst>
          </p:cNvPr>
          <p:cNvSpPr txBox="1"/>
          <p:nvPr/>
        </p:nvSpPr>
        <p:spPr>
          <a:xfrm>
            <a:off x="5486400" y="2667000"/>
            <a:ext cx="1219200" cy="369332"/>
          </a:xfrm>
          <a:prstGeom prst="rect">
            <a:avLst/>
          </a:prstGeom>
          <a:solidFill>
            <a:srgbClr val="00B0F0"/>
          </a:solidFill>
          <a:ln w="28575">
            <a:solidFill>
              <a:srgbClr val="0070C0"/>
            </a:solidFill>
          </a:ln>
        </p:spPr>
        <p:txBody>
          <a:bodyPr wrap="square" rtlCol="0">
            <a:spAutoFit/>
          </a:bodyPr>
          <a:lstStyle/>
          <a:p>
            <a:r>
              <a:rPr lang="en-US" dirty="0">
                <a:solidFill>
                  <a:schemeClr val="bg1"/>
                </a:solidFill>
              </a:rPr>
              <a:t>“In Line” </a:t>
            </a:r>
          </a:p>
        </p:txBody>
      </p:sp>
      <p:cxnSp>
        <p:nvCxnSpPr>
          <p:cNvPr id="6" name="Straight Connector 5">
            <a:extLst>
              <a:ext uri="{FF2B5EF4-FFF2-40B4-BE49-F238E27FC236}">
                <a16:creationId xmlns:a16="http://schemas.microsoft.com/office/drawing/2014/main" id="{5526206B-7160-45B3-AB32-C2CB625A6852}"/>
              </a:ext>
            </a:extLst>
          </p:cNvPr>
          <p:cNvCxnSpPr>
            <a:cxnSpLocks/>
          </p:cNvCxnSpPr>
          <p:nvPr/>
        </p:nvCxnSpPr>
        <p:spPr>
          <a:xfrm flipH="1" flipV="1">
            <a:off x="4495800" y="2514600"/>
            <a:ext cx="76200" cy="152400"/>
          </a:xfrm>
          <a:prstGeom prst="line">
            <a:avLst/>
          </a:prstGeom>
          <a:ln w="57150">
            <a:solidFill>
              <a:srgbClr val="0070C0"/>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5B3B7C86-2EA9-4779-9AF2-B9A209D0419F}"/>
              </a:ext>
            </a:extLst>
          </p:cNvPr>
          <p:cNvCxnSpPr>
            <a:cxnSpLocks/>
          </p:cNvCxnSpPr>
          <p:nvPr/>
        </p:nvCxnSpPr>
        <p:spPr>
          <a:xfrm flipV="1">
            <a:off x="4495800" y="2667000"/>
            <a:ext cx="76200" cy="122254"/>
          </a:xfrm>
          <a:prstGeom prst="line">
            <a:avLst/>
          </a:prstGeom>
          <a:ln w="57150">
            <a:solidFill>
              <a:srgbClr val="0070C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E44E2BC-85FE-40C5-8EDA-0CD6AFF2B9F8}"/>
              </a:ext>
            </a:extLst>
          </p:cNvPr>
          <p:cNvCxnSpPr>
            <a:cxnSpLocks/>
          </p:cNvCxnSpPr>
          <p:nvPr/>
        </p:nvCxnSpPr>
        <p:spPr>
          <a:xfrm flipV="1">
            <a:off x="4038600" y="3036332"/>
            <a:ext cx="228600" cy="316468"/>
          </a:xfrm>
          <a:prstGeom prst="line">
            <a:avLst/>
          </a:prstGeom>
          <a:ln w="57150">
            <a:solidFill>
              <a:srgbClr val="0070C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4222862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297730" y="0"/>
            <a:ext cx="8229600" cy="1143000"/>
          </a:xfrm>
        </p:spPr>
        <p:txBody>
          <a:bodyPr>
            <a:normAutofit/>
          </a:bodyPr>
          <a:lstStyle/>
          <a:p>
            <a:pPr algn="l"/>
            <a:r>
              <a:rPr lang="en-US" dirty="0">
                <a:solidFill>
                  <a:schemeClr val="bg1"/>
                </a:solidFill>
              </a:rPr>
              <a:t>Purpose…</a:t>
            </a:r>
          </a:p>
        </p:txBody>
      </p:sp>
      <p:graphicFrame>
        <p:nvGraphicFramePr>
          <p:cNvPr id="3" name="Diagram 2">
            <a:extLst>
              <a:ext uri="{FF2B5EF4-FFF2-40B4-BE49-F238E27FC236}">
                <a16:creationId xmlns:a16="http://schemas.microsoft.com/office/drawing/2014/main" id="{61EC1645-3BEE-4F93-B951-CF13CE1ED94C}"/>
              </a:ext>
            </a:extLst>
          </p:cNvPr>
          <p:cNvGraphicFramePr/>
          <p:nvPr>
            <p:extLst>
              <p:ext uri="{D42A27DB-BD31-4B8C-83A1-F6EECF244321}">
                <p14:modId xmlns:p14="http://schemas.microsoft.com/office/powerpoint/2010/main" val="2478751576"/>
              </p:ext>
            </p:extLst>
          </p:nvPr>
        </p:nvGraphicFramePr>
        <p:xfrm>
          <a:off x="304800" y="838208"/>
          <a:ext cx="8458200" cy="55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3661B996-EDD9-435A-9E95-1F84FA543E62}"/>
              </a:ext>
            </a:extLst>
          </p:cNvPr>
          <p:cNvCxnSpPr>
            <a:cxnSpLocks/>
          </p:cNvCxnSpPr>
          <p:nvPr/>
        </p:nvCxnSpPr>
        <p:spPr>
          <a:xfrm>
            <a:off x="297730" y="3581400"/>
            <a:ext cx="8541470"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1A058EFB-F4B6-4FE1-A4D6-A3C7DBE8D530}"/>
              </a:ext>
            </a:extLst>
          </p:cNvPr>
          <p:cNvSpPr txBox="1">
            <a:spLocks/>
          </p:cNvSpPr>
          <p:nvPr/>
        </p:nvSpPr>
        <p:spPr>
          <a:xfrm>
            <a:off x="3810000" y="582930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dirty="0">
                <a:solidFill>
                  <a:schemeClr val="bg1"/>
                </a:solidFill>
              </a:rPr>
              <a:t>… and Need</a:t>
            </a:r>
          </a:p>
        </p:txBody>
      </p:sp>
    </p:spTree>
    <p:extLst>
      <p:ext uri="{BB962C8B-B14F-4D97-AF65-F5344CB8AC3E}">
        <p14:creationId xmlns:p14="http://schemas.microsoft.com/office/powerpoint/2010/main" val="2863973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297730" y="0"/>
            <a:ext cx="8229600" cy="1143000"/>
          </a:xfrm>
        </p:spPr>
        <p:txBody>
          <a:bodyPr>
            <a:normAutofit/>
          </a:bodyPr>
          <a:lstStyle/>
          <a:p>
            <a:pPr algn="l"/>
            <a:r>
              <a:rPr lang="en-US" dirty="0">
                <a:solidFill>
                  <a:schemeClr val="bg1"/>
                </a:solidFill>
              </a:rPr>
              <a:t>Alternative A</a:t>
            </a:r>
          </a:p>
        </p:txBody>
      </p:sp>
      <p:graphicFrame>
        <p:nvGraphicFramePr>
          <p:cNvPr id="3" name="Diagram 2">
            <a:extLst>
              <a:ext uri="{FF2B5EF4-FFF2-40B4-BE49-F238E27FC236}">
                <a16:creationId xmlns:a16="http://schemas.microsoft.com/office/drawing/2014/main" id="{61EC1645-3BEE-4F93-B951-CF13CE1ED94C}"/>
              </a:ext>
            </a:extLst>
          </p:cNvPr>
          <p:cNvGraphicFramePr/>
          <p:nvPr>
            <p:extLst>
              <p:ext uri="{D42A27DB-BD31-4B8C-83A1-F6EECF244321}">
                <p14:modId xmlns:p14="http://schemas.microsoft.com/office/powerpoint/2010/main" val="738677843"/>
              </p:ext>
            </p:extLst>
          </p:nvPr>
        </p:nvGraphicFramePr>
        <p:xfrm>
          <a:off x="304800" y="838208"/>
          <a:ext cx="8458200" cy="55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3661B996-EDD9-435A-9E95-1F84FA543E62}"/>
              </a:ext>
            </a:extLst>
          </p:cNvPr>
          <p:cNvCxnSpPr>
            <a:cxnSpLocks/>
          </p:cNvCxnSpPr>
          <p:nvPr/>
        </p:nvCxnSpPr>
        <p:spPr>
          <a:xfrm>
            <a:off x="297730" y="3581400"/>
            <a:ext cx="8541470"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518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297730" y="0"/>
            <a:ext cx="8229600" cy="1143000"/>
          </a:xfrm>
        </p:spPr>
        <p:txBody>
          <a:bodyPr>
            <a:normAutofit/>
          </a:bodyPr>
          <a:lstStyle/>
          <a:p>
            <a:pPr algn="l"/>
            <a:r>
              <a:rPr lang="en-US" dirty="0">
                <a:solidFill>
                  <a:schemeClr val="bg1"/>
                </a:solidFill>
              </a:rPr>
              <a:t>Alternative B</a:t>
            </a:r>
          </a:p>
        </p:txBody>
      </p:sp>
      <p:graphicFrame>
        <p:nvGraphicFramePr>
          <p:cNvPr id="3" name="Diagram 2">
            <a:extLst>
              <a:ext uri="{FF2B5EF4-FFF2-40B4-BE49-F238E27FC236}">
                <a16:creationId xmlns:a16="http://schemas.microsoft.com/office/drawing/2014/main" id="{61EC1645-3BEE-4F93-B951-CF13CE1ED94C}"/>
              </a:ext>
            </a:extLst>
          </p:cNvPr>
          <p:cNvGraphicFramePr/>
          <p:nvPr>
            <p:extLst>
              <p:ext uri="{D42A27DB-BD31-4B8C-83A1-F6EECF244321}">
                <p14:modId xmlns:p14="http://schemas.microsoft.com/office/powerpoint/2010/main" val="2014646410"/>
              </p:ext>
            </p:extLst>
          </p:nvPr>
        </p:nvGraphicFramePr>
        <p:xfrm>
          <a:off x="304800" y="838208"/>
          <a:ext cx="8458200" cy="55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3661B996-EDD9-435A-9E95-1F84FA543E62}"/>
              </a:ext>
            </a:extLst>
          </p:cNvPr>
          <p:cNvCxnSpPr>
            <a:cxnSpLocks/>
          </p:cNvCxnSpPr>
          <p:nvPr/>
        </p:nvCxnSpPr>
        <p:spPr>
          <a:xfrm>
            <a:off x="297730" y="3581400"/>
            <a:ext cx="8541470"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4804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297730" y="0"/>
            <a:ext cx="8229600" cy="1143000"/>
          </a:xfrm>
        </p:spPr>
        <p:txBody>
          <a:bodyPr>
            <a:normAutofit/>
          </a:bodyPr>
          <a:lstStyle/>
          <a:p>
            <a:pPr algn="l"/>
            <a:r>
              <a:rPr lang="en-US" dirty="0">
                <a:solidFill>
                  <a:schemeClr val="bg1"/>
                </a:solidFill>
              </a:rPr>
              <a:t>Alternative C</a:t>
            </a:r>
          </a:p>
        </p:txBody>
      </p:sp>
      <p:graphicFrame>
        <p:nvGraphicFramePr>
          <p:cNvPr id="3" name="Diagram 2">
            <a:extLst>
              <a:ext uri="{FF2B5EF4-FFF2-40B4-BE49-F238E27FC236}">
                <a16:creationId xmlns:a16="http://schemas.microsoft.com/office/drawing/2014/main" id="{61EC1645-3BEE-4F93-B951-CF13CE1ED94C}"/>
              </a:ext>
            </a:extLst>
          </p:cNvPr>
          <p:cNvGraphicFramePr/>
          <p:nvPr>
            <p:extLst>
              <p:ext uri="{D42A27DB-BD31-4B8C-83A1-F6EECF244321}">
                <p14:modId xmlns:p14="http://schemas.microsoft.com/office/powerpoint/2010/main" val="1593774787"/>
              </p:ext>
            </p:extLst>
          </p:nvPr>
        </p:nvGraphicFramePr>
        <p:xfrm>
          <a:off x="304800" y="838208"/>
          <a:ext cx="8458200" cy="55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3661B996-EDD9-435A-9E95-1F84FA543E62}"/>
              </a:ext>
            </a:extLst>
          </p:cNvPr>
          <p:cNvCxnSpPr>
            <a:cxnSpLocks/>
          </p:cNvCxnSpPr>
          <p:nvPr/>
        </p:nvCxnSpPr>
        <p:spPr>
          <a:xfrm>
            <a:off x="297730" y="3581400"/>
            <a:ext cx="8541470"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524217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297730" y="0"/>
            <a:ext cx="8229600" cy="1143000"/>
          </a:xfrm>
        </p:spPr>
        <p:txBody>
          <a:bodyPr>
            <a:normAutofit fontScale="90000"/>
          </a:bodyPr>
          <a:lstStyle/>
          <a:p>
            <a:pPr algn="l"/>
            <a:r>
              <a:rPr lang="en-US" dirty="0">
                <a:solidFill>
                  <a:schemeClr val="bg1"/>
                </a:solidFill>
              </a:rPr>
              <a:t>Alternative B with New Development</a:t>
            </a:r>
          </a:p>
        </p:txBody>
      </p:sp>
      <p:graphicFrame>
        <p:nvGraphicFramePr>
          <p:cNvPr id="3" name="Diagram 2">
            <a:extLst>
              <a:ext uri="{FF2B5EF4-FFF2-40B4-BE49-F238E27FC236}">
                <a16:creationId xmlns:a16="http://schemas.microsoft.com/office/drawing/2014/main" id="{61EC1645-3BEE-4F93-B951-CF13CE1ED94C}"/>
              </a:ext>
            </a:extLst>
          </p:cNvPr>
          <p:cNvGraphicFramePr/>
          <p:nvPr>
            <p:extLst>
              <p:ext uri="{D42A27DB-BD31-4B8C-83A1-F6EECF244321}">
                <p14:modId xmlns:p14="http://schemas.microsoft.com/office/powerpoint/2010/main" val="888077125"/>
              </p:ext>
            </p:extLst>
          </p:nvPr>
        </p:nvGraphicFramePr>
        <p:xfrm>
          <a:off x="457200" y="1161068"/>
          <a:ext cx="8458200" cy="5562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a:extLst>
              <a:ext uri="{FF2B5EF4-FFF2-40B4-BE49-F238E27FC236}">
                <a16:creationId xmlns:a16="http://schemas.microsoft.com/office/drawing/2014/main" id="{3661B996-EDD9-435A-9E95-1F84FA543E62}"/>
              </a:ext>
            </a:extLst>
          </p:cNvPr>
          <p:cNvCxnSpPr>
            <a:cxnSpLocks/>
          </p:cNvCxnSpPr>
          <p:nvPr/>
        </p:nvCxnSpPr>
        <p:spPr>
          <a:xfrm>
            <a:off x="304800" y="3922725"/>
            <a:ext cx="8541470" cy="0"/>
          </a:xfrm>
          <a:prstGeom prst="line">
            <a:avLst/>
          </a:prstGeom>
          <a:ln w="5715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06147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fontScale="90000"/>
          </a:bodyPr>
          <a:lstStyle/>
          <a:p>
            <a:pPr algn="l"/>
            <a:r>
              <a:rPr lang="en-US" dirty="0">
                <a:solidFill>
                  <a:schemeClr val="bg1"/>
                </a:solidFill>
              </a:rPr>
              <a:t>Project Implementation Process</a:t>
            </a:r>
          </a:p>
        </p:txBody>
      </p:sp>
      <p:sp>
        <p:nvSpPr>
          <p:cNvPr id="7" name="Content Placeholder 2">
            <a:extLst>
              <a:ext uri="{FF2B5EF4-FFF2-40B4-BE49-F238E27FC236}">
                <a16:creationId xmlns:a16="http://schemas.microsoft.com/office/drawing/2014/main" id="{1E5D12D4-26BF-4A52-A84B-7C37FBBE0527}"/>
              </a:ext>
            </a:extLst>
          </p:cNvPr>
          <p:cNvSpPr txBox="1">
            <a:spLocks/>
          </p:cNvSpPr>
          <p:nvPr/>
        </p:nvSpPr>
        <p:spPr>
          <a:xfrm>
            <a:off x="2819400" y="1820794"/>
            <a:ext cx="3200399" cy="533400"/>
          </a:xfrm>
          <a:prstGeom prst="rect">
            <a:avLst/>
          </a:prstGeom>
          <a:solidFill>
            <a:srgbClr val="FF9B2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27940" tIns="27940" rIns="27940" bIns="27940" numCol="1" spcCol="1270" rtlCol="0" anchor="b"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 ACRPC – TAC</a:t>
            </a:r>
          </a:p>
          <a:p>
            <a:pPr marL="0" indent="0" algn="ctr">
              <a:buFont typeface="Arial" panose="020B0604020202020204" pitchFamily="34" charset="0"/>
              <a:buNone/>
            </a:pPr>
            <a:r>
              <a:rPr lang="en-US" sz="2800" b="1" dirty="0"/>
              <a:t>Build Consensus</a:t>
            </a:r>
          </a:p>
        </p:txBody>
      </p:sp>
      <p:sp>
        <p:nvSpPr>
          <p:cNvPr id="8" name="Content Placeholder 2">
            <a:extLst>
              <a:ext uri="{FF2B5EF4-FFF2-40B4-BE49-F238E27FC236}">
                <a16:creationId xmlns:a16="http://schemas.microsoft.com/office/drawing/2014/main" id="{AFE2FDB8-B039-4ECE-A1D6-68C583D99541}"/>
              </a:ext>
            </a:extLst>
          </p:cNvPr>
          <p:cNvSpPr txBox="1">
            <a:spLocks/>
          </p:cNvSpPr>
          <p:nvPr/>
        </p:nvSpPr>
        <p:spPr>
          <a:xfrm>
            <a:off x="3549752" y="5533355"/>
            <a:ext cx="1905000" cy="533402"/>
          </a:xfrm>
          <a:prstGeom prst="rect">
            <a:avLst/>
          </a:prstGeom>
          <a:solidFill>
            <a:srgbClr val="FF9B2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27940" tIns="27940" rIns="27940" bIns="27940" numCol="1" spcCol="127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 </a:t>
            </a:r>
            <a:r>
              <a:rPr lang="en-US" sz="2800" b="1" dirty="0"/>
              <a:t>Build</a:t>
            </a:r>
            <a:endParaRPr lang="en-US" b="1" dirty="0"/>
          </a:p>
        </p:txBody>
      </p:sp>
      <p:sp>
        <p:nvSpPr>
          <p:cNvPr id="16" name="Arrow: Right 15">
            <a:extLst>
              <a:ext uri="{FF2B5EF4-FFF2-40B4-BE49-F238E27FC236}">
                <a16:creationId xmlns:a16="http://schemas.microsoft.com/office/drawing/2014/main" id="{EC20042D-5482-473A-934A-53EC0D8F3346}"/>
              </a:ext>
            </a:extLst>
          </p:cNvPr>
          <p:cNvSpPr>
            <a:spLocks noChangeAspect="1"/>
          </p:cNvSpPr>
          <p:nvPr/>
        </p:nvSpPr>
        <p:spPr>
          <a:xfrm rot="5400000">
            <a:off x="4235552" y="2418907"/>
            <a:ext cx="533400" cy="542569"/>
          </a:xfrm>
          <a:prstGeom prst="rightArrow">
            <a:avLst>
              <a:gd name="adj1" fmla="val 50000"/>
              <a:gd name="adj2" fmla="val 4823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8" name="Content Placeholder 2">
            <a:extLst>
              <a:ext uri="{FF2B5EF4-FFF2-40B4-BE49-F238E27FC236}">
                <a16:creationId xmlns:a16="http://schemas.microsoft.com/office/drawing/2014/main" id="{C0A43636-E6AF-4957-BEA6-6EF7411BCCF6}"/>
              </a:ext>
            </a:extLst>
          </p:cNvPr>
          <p:cNvSpPr txBox="1">
            <a:spLocks/>
          </p:cNvSpPr>
          <p:nvPr/>
        </p:nvSpPr>
        <p:spPr>
          <a:xfrm>
            <a:off x="2924915" y="3013071"/>
            <a:ext cx="3048000" cy="533400"/>
          </a:xfrm>
          <a:prstGeom prst="rect">
            <a:avLst/>
          </a:prstGeom>
          <a:solidFill>
            <a:srgbClr val="FF9B26"/>
          </a:solidFill>
          <a:ln>
            <a:solidFill>
              <a:schemeClr val="bg1"/>
            </a:solidFill>
          </a:ln>
        </p:spPr>
        <p:style>
          <a:lnRef idx="2">
            <a:schemeClr val="accent4"/>
          </a:lnRef>
          <a:fillRef idx="1">
            <a:schemeClr val="lt1"/>
          </a:fillRef>
          <a:effectRef idx="0">
            <a:schemeClr val="accent4"/>
          </a:effectRef>
          <a:fontRef idx="minor">
            <a:schemeClr val="dk1"/>
          </a:fontRef>
        </p:style>
        <p:txBody>
          <a:bodyPr spcFirstLastPara="0" vert="horz" wrap="square" lIns="27940" tIns="27940" rIns="27940" bIns="27940" numCol="1" spcCol="1270" rtlCol="0" anchor="ctr"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 </a:t>
            </a:r>
            <a:r>
              <a:rPr lang="en-US" sz="2800" b="1" dirty="0"/>
              <a:t>Secure</a:t>
            </a:r>
            <a:r>
              <a:rPr lang="en-US" b="1" dirty="0"/>
              <a:t> </a:t>
            </a:r>
            <a:r>
              <a:rPr lang="en-US" sz="2800" b="1" dirty="0"/>
              <a:t>Funding</a:t>
            </a:r>
          </a:p>
        </p:txBody>
      </p:sp>
      <p:sp>
        <p:nvSpPr>
          <p:cNvPr id="23" name="Content Placeholder 2">
            <a:extLst>
              <a:ext uri="{FF2B5EF4-FFF2-40B4-BE49-F238E27FC236}">
                <a16:creationId xmlns:a16="http://schemas.microsoft.com/office/drawing/2014/main" id="{33B1F463-E3AD-4B86-A00A-958208262D74}"/>
              </a:ext>
            </a:extLst>
          </p:cNvPr>
          <p:cNvSpPr txBox="1">
            <a:spLocks/>
          </p:cNvSpPr>
          <p:nvPr/>
        </p:nvSpPr>
        <p:spPr>
          <a:xfrm>
            <a:off x="3001115" y="4265722"/>
            <a:ext cx="2895600" cy="533400"/>
          </a:xfrm>
          <a:prstGeom prst="rect">
            <a:avLst/>
          </a:prstGeom>
          <a:solidFill>
            <a:srgbClr val="FF9B2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27940" tIns="27940" rIns="27940" bIns="27940" numCol="1" spcCol="1270" rtlCol="0" anchor="b"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dirty="0"/>
              <a:t> </a:t>
            </a:r>
            <a:r>
              <a:rPr lang="en-US" sz="2800" b="1" dirty="0"/>
              <a:t>Design/Permit</a:t>
            </a:r>
            <a:endParaRPr lang="en-US" b="1" dirty="0"/>
          </a:p>
        </p:txBody>
      </p:sp>
      <p:sp>
        <p:nvSpPr>
          <p:cNvPr id="25" name="Arrow: Right 24">
            <a:extLst>
              <a:ext uri="{FF2B5EF4-FFF2-40B4-BE49-F238E27FC236}">
                <a16:creationId xmlns:a16="http://schemas.microsoft.com/office/drawing/2014/main" id="{4FB92DDE-5E9C-4AC5-8E6F-E542025A5474}"/>
              </a:ext>
            </a:extLst>
          </p:cNvPr>
          <p:cNvSpPr>
            <a:spLocks noChangeAspect="1"/>
          </p:cNvSpPr>
          <p:nvPr/>
        </p:nvSpPr>
        <p:spPr>
          <a:xfrm rot="5400000">
            <a:off x="4235552" y="4894954"/>
            <a:ext cx="533400" cy="542569"/>
          </a:xfrm>
          <a:prstGeom prst="rightArrow">
            <a:avLst>
              <a:gd name="adj1" fmla="val 50000"/>
              <a:gd name="adj2" fmla="val 4823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6" name="Arrow: Right 25">
            <a:extLst>
              <a:ext uri="{FF2B5EF4-FFF2-40B4-BE49-F238E27FC236}">
                <a16:creationId xmlns:a16="http://schemas.microsoft.com/office/drawing/2014/main" id="{0B1196CE-1C3F-4B89-81C2-961F0C9BBD3E}"/>
              </a:ext>
            </a:extLst>
          </p:cNvPr>
          <p:cNvSpPr>
            <a:spLocks noChangeAspect="1"/>
          </p:cNvSpPr>
          <p:nvPr/>
        </p:nvSpPr>
        <p:spPr>
          <a:xfrm rot="5400000">
            <a:off x="4235552" y="3634812"/>
            <a:ext cx="533400" cy="542569"/>
          </a:xfrm>
          <a:prstGeom prst="rightArrow">
            <a:avLst>
              <a:gd name="adj1" fmla="val 50000"/>
              <a:gd name="adj2" fmla="val 48233"/>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19742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dirty="0">
                <a:solidFill>
                  <a:schemeClr val="bg1"/>
                </a:solidFill>
              </a:rPr>
              <a:t>Study Overview</a:t>
            </a:r>
          </a:p>
          <a:p>
            <a:r>
              <a:rPr lang="en-US" dirty="0">
                <a:solidFill>
                  <a:schemeClr val="bg1"/>
                </a:solidFill>
              </a:rPr>
              <a:t>Summary Findings</a:t>
            </a:r>
          </a:p>
          <a:p>
            <a:r>
              <a:rPr lang="en-US" b="1" dirty="0">
                <a:solidFill>
                  <a:schemeClr val="bg1"/>
                </a:solidFill>
                <a:highlight>
                  <a:srgbClr val="FF0000"/>
                </a:highlight>
              </a:rPr>
              <a:t>Alternatives Analysis</a:t>
            </a:r>
          </a:p>
          <a:p>
            <a:r>
              <a:rPr lang="en-US" dirty="0">
                <a:solidFill>
                  <a:schemeClr val="bg1"/>
                </a:solidFill>
              </a:rPr>
              <a:t>Recommendations</a:t>
            </a:r>
          </a:p>
          <a:p>
            <a:r>
              <a:rPr lang="en-US" dirty="0">
                <a:solidFill>
                  <a:schemeClr val="bg1"/>
                </a:solidFill>
              </a:rPr>
              <a:t>Next Steps</a:t>
            </a:r>
          </a:p>
          <a:p>
            <a:r>
              <a:rPr lang="en-US" dirty="0">
                <a:solidFill>
                  <a:schemeClr val="bg1"/>
                </a:solidFill>
              </a:rPr>
              <a:t>Discussion</a:t>
            </a:r>
          </a:p>
        </p:txBody>
      </p:sp>
    </p:spTree>
    <p:extLst>
      <p:ext uri="{BB962C8B-B14F-4D97-AF65-F5344CB8AC3E}">
        <p14:creationId xmlns:p14="http://schemas.microsoft.com/office/powerpoint/2010/main" val="18761850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C7197B-146E-4814-BCD5-7CA43AF15ACE}"/>
              </a:ext>
            </a:extLst>
          </p:cNvPr>
          <p:cNvSpPr/>
          <p:nvPr/>
        </p:nvSpPr>
        <p:spPr>
          <a:xfrm rot="10800000" flipV="1">
            <a:off x="457200" y="274320"/>
            <a:ext cx="6096000" cy="661720"/>
          </a:xfrm>
          <a:prstGeom prst="rect">
            <a:avLst/>
          </a:prstGeom>
        </p:spPr>
        <p:txBody>
          <a:bodyPr wrap="square">
            <a:spAutoFit/>
          </a:bodyPr>
          <a:lstStyle/>
          <a:p>
            <a:r>
              <a:rPr lang="en-US" sz="3700" dirty="0">
                <a:solidFill>
                  <a:schemeClr val="bg1"/>
                </a:solidFill>
                <a:latin typeface="+mj-lt"/>
                <a:ea typeface="+mj-ea"/>
                <a:cs typeface="+mj-cs"/>
              </a:rPr>
              <a:t>Study Alternatives</a:t>
            </a:r>
          </a:p>
        </p:txBody>
      </p:sp>
      <p:pic>
        <p:nvPicPr>
          <p:cNvPr id="3" name="Picture 2">
            <a:extLst>
              <a:ext uri="{FF2B5EF4-FFF2-40B4-BE49-F238E27FC236}">
                <a16:creationId xmlns:a16="http://schemas.microsoft.com/office/drawing/2014/main" id="{6E230703-0D57-471C-9C74-114C765AA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0479" y="1058295"/>
            <a:ext cx="7809035" cy="5505650"/>
          </a:xfrm>
          <a:prstGeom prst="rect">
            <a:avLst/>
          </a:prstGeom>
        </p:spPr>
      </p:pic>
      <p:sp>
        <p:nvSpPr>
          <p:cNvPr id="2" name="TextBox 1">
            <a:extLst>
              <a:ext uri="{FF2B5EF4-FFF2-40B4-BE49-F238E27FC236}">
                <a16:creationId xmlns:a16="http://schemas.microsoft.com/office/drawing/2014/main" id="{68D7E71E-DA2E-4B9B-839C-D92704FC705D}"/>
              </a:ext>
            </a:extLst>
          </p:cNvPr>
          <p:cNvSpPr txBox="1"/>
          <p:nvPr/>
        </p:nvSpPr>
        <p:spPr>
          <a:xfrm>
            <a:off x="5486400" y="2667000"/>
            <a:ext cx="1219200" cy="369332"/>
          </a:xfrm>
          <a:prstGeom prst="rect">
            <a:avLst/>
          </a:prstGeom>
          <a:solidFill>
            <a:srgbClr val="00B0F0"/>
          </a:solidFill>
          <a:ln w="28575">
            <a:solidFill>
              <a:srgbClr val="0070C0"/>
            </a:solidFill>
          </a:ln>
        </p:spPr>
        <p:txBody>
          <a:bodyPr wrap="square" rtlCol="0">
            <a:spAutoFit/>
          </a:bodyPr>
          <a:lstStyle/>
          <a:p>
            <a:r>
              <a:rPr lang="en-US" dirty="0">
                <a:solidFill>
                  <a:schemeClr val="bg1"/>
                </a:solidFill>
              </a:rPr>
              <a:t>“In Line” </a:t>
            </a:r>
          </a:p>
        </p:txBody>
      </p:sp>
      <p:cxnSp>
        <p:nvCxnSpPr>
          <p:cNvPr id="6" name="Straight Connector 5">
            <a:extLst>
              <a:ext uri="{FF2B5EF4-FFF2-40B4-BE49-F238E27FC236}">
                <a16:creationId xmlns:a16="http://schemas.microsoft.com/office/drawing/2014/main" id="{5526206B-7160-45B3-AB32-C2CB625A6852}"/>
              </a:ext>
            </a:extLst>
          </p:cNvPr>
          <p:cNvCxnSpPr>
            <a:cxnSpLocks/>
          </p:cNvCxnSpPr>
          <p:nvPr/>
        </p:nvCxnSpPr>
        <p:spPr>
          <a:xfrm flipH="1" flipV="1">
            <a:off x="4495800" y="2514600"/>
            <a:ext cx="76200" cy="152400"/>
          </a:xfrm>
          <a:prstGeom prst="line">
            <a:avLst/>
          </a:prstGeom>
          <a:ln w="57150">
            <a:solidFill>
              <a:srgbClr val="0070C0"/>
            </a:solidFill>
          </a:ln>
        </p:spPr>
        <p:style>
          <a:lnRef idx="1">
            <a:schemeClr val="accent4"/>
          </a:lnRef>
          <a:fillRef idx="0">
            <a:schemeClr val="accent4"/>
          </a:fillRef>
          <a:effectRef idx="0">
            <a:schemeClr val="accent4"/>
          </a:effectRef>
          <a:fontRef idx="minor">
            <a:schemeClr val="tx1"/>
          </a:fontRef>
        </p:style>
      </p:cxnSp>
      <p:cxnSp>
        <p:nvCxnSpPr>
          <p:cNvPr id="11" name="Straight Connector 10">
            <a:extLst>
              <a:ext uri="{FF2B5EF4-FFF2-40B4-BE49-F238E27FC236}">
                <a16:creationId xmlns:a16="http://schemas.microsoft.com/office/drawing/2014/main" id="{5B3B7C86-2EA9-4779-9AF2-B9A209D0419F}"/>
              </a:ext>
            </a:extLst>
          </p:cNvPr>
          <p:cNvCxnSpPr>
            <a:cxnSpLocks/>
          </p:cNvCxnSpPr>
          <p:nvPr/>
        </p:nvCxnSpPr>
        <p:spPr>
          <a:xfrm flipV="1">
            <a:off x="4495800" y="2667000"/>
            <a:ext cx="76200" cy="122254"/>
          </a:xfrm>
          <a:prstGeom prst="line">
            <a:avLst/>
          </a:prstGeom>
          <a:ln w="57150">
            <a:solidFill>
              <a:srgbClr val="0070C0"/>
            </a:solidFill>
          </a:ln>
        </p:spPr>
        <p:style>
          <a:lnRef idx="1">
            <a:schemeClr val="accent4"/>
          </a:lnRef>
          <a:fillRef idx="0">
            <a:schemeClr val="accent4"/>
          </a:fillRef>
          <a:effectRef idx="0">
            <a:schemeClr val="accent4"/>
          </a:effectRef>
          <a:fontRef idx="minor">
            <a:schemeClr val="tx1"/>
          </a:fontRef>
        </p:style>
      </p:cxnSp>
      <p:cxnSp>
        <p:nvCxnSpPr>
          <p:cNvPr id="12" name="Straight Connector 11">
            <a:extLst>
              <a:ext uri="{FF2B5EF4-FFF2-40B4-BE49-F238E27FC236}">
                <a16:creationId xmlns:a16="http://schemas.microsoft.com/office/drawing/2014/main" id="{1E44E2BC-85FE-40C5-8EDA-0CD6AFF2B9F8}"/>
              </a:ext>
            </a:extLst>
          </p:cNvPr>
          <p:cNvCxnSpPr>
            <a:cxnSpLocks/>
          </p:cNvCxnSpPr>
          <p:nvPr/>
        </p:nvCxnSpPr>
        <p:spPr>
          <a:xfrm flipV="1">
            <a:off x="4038600" y="3036332"/>
            <a:ext cx="228600" cy="316468"/>
          </a:xfrm>
          <a:prstGeom prst="line">
            <a:avLst/>
          </a:prstGeom>
          <a:ln w="57150">
            <a:solidFill>
              <a:srgbClr val="0070C0"/>
            </a:solidFill>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7846270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Welcome</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Adam </a:t>
            </a:r>
            <a:r>
              <a:rPr lang="en-US" dirty="0" err="1">
                <a:solidFill>
                  <a:schemeClr val="bg1"/>
                </a:solidFill>
              </a:rPr>
              <a:t>Lougee</a:t>
            </a:r>
            <a:r>
              <a:rPr lang="en-US" dirty="0">
                <a:solidFill>
                  <a:schemeClr val="bg1"/>
                </a:solidFill>
              </a:rPr>
              <a:t>, </a:t>
            </a:r>
            <a:r>
              <a:rPr lang="en-US" i="1" dirty="0">
                <a:solidFill>
                  <a:schemeClr val="bg1"/>
                </a:solidFill>
              </a:rPr>
              <a:t>ACRPC</a:t>
            </a:r>
          </a:p>
          <a:p>
            <a:r>
              <a:rPr lang="en-US" dirty="0">
                <a:solidFill>
                  <a:schemeClr val="bg1"/>
                </a:solidFill>
              </a:rPr>
              <a:t>Representative Diane </a:t>
            </a:r>
            <a:r>
              <a:rPr lang="en-US" dirty="0" err="1">
                <a:solidFill>
                  <a:schemeClr val="bg1"/>
                </a:solidFill>
              </a:rPr>
              <a:t>Lanpher</a:t>
            </a:r>
            <a:r>
              <a:rPr lang="en-US" dirty="0">
                <a:solidFill>
                  <a:schemeClr val="bg1"/>
                </a:solidFill>
              </a:rPr>
              <a:t>, </a:t>
            </a:r>
            <a:r>
              <a:rPr lang="en-US" i="1" dirty="0">
                <a:solidFill>
                  <a:schemeClr val="bg1"/>
                </a:solidFill>
              </a:rPr>
              <a:t>Vergennes</a:t>
            </a:r>
          </a:p>
          <a:p>
            <a:r>
              <a:rPr lang="en-US" dirty="0">
                <a:solidFill>
                  <a:schemeClr val="bg1"/>
                </a:solidFill>
              </a:rPr>
              <a:t>Jeff Fritz, </a:t>
            </a:r>
            <a:r>
              <a:rPr lang="en-US" i="1" dirty="0">
                <a:solidFill>
                  <a:schemeClr val="bg1"/>
                </a:solidFill>
              </a:rPr>
              <a:t>Vergennes</a:t>
            </a:r>
          </a:p>
        </p:txBody>
      </p:sp>
    </p:spTree>
    <p:extLst>
      <p:ext uri="{BB962C8B-B14F-4D97-AF65-F5344CB8AC3E}">
        <p14:creationId xmlns:p14="http://schemas.microsoft.com/office/powerpoint/2010/main" val="27386441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152399" y="40716"/>
            <a:ext cx="8686800" cy="661720"/>
          </a:xfrm>
          <a:prstGeom prst="rect">
            <a:avLst/>
          </a:prstGeom>
        </p:spPr>
        <p:txBody>
          <a:bodyPr wrap="square">
            <a:spAutoFit/>
          </a:bodyPr>
          <a:lstStyle/>
          <a:p>
            <a:r>
              <a:rPr lang="en-US" sz="3700" dirty="0">
                <a:solidFill>
                  <a:schemeClr val="bg1"/>
                </a:solidFill>
                <a:latin typeface="+mj-lt"/>
                <a:ea typeface="+mj-ea"/>
                <a:cs typeface="+mj-cs"/>
              </a:rPr>
              <a:t>Alt A - In Line Alternative Overview</a:t>
            </a:r>
          </a:p>
        </p:txBody>
      </p:sp>
      <p:pic>
        <p:nvPicPr>
          <p:cNvPr id="3" name="Picture 2">
            <a:extLst>
              <a:ext uri="{FF2B5EF4-FFF2-40B4-BE49-F238E27FC236}">
                <a16:creationId xmlns:a16="http://schemas.microsoft.com/office/drawing/2014/main" id="{43A5A4B2-F4F0-4503-8025-B9B42A6FDEBC}"/>
              </a:ext>
            </a:extLst>
          </p:cNvPr>
          <p:cNvPicPr>
            <a:picLocks noChangeAspect="1"/>
          </p:cNvPicPr>
          <p:nvPr/>
        </p:nvPicPr>
        <p:blipFill rotWithShape="1">
          <a:blip r:embed="rId3"/>
          <a:srcRect l="10835" t="24307" r="60764" b="5555"/>
          <a:stretch/>
        </p:blipFill>
        <p:spPr>
          <a:xfrm>
            <a:off x="77260" y="613769"/>
            <a:ext cx="8990540" cy="6244231"/>
          </a:xfrm>
          <a:prstGeom prst="rect">
            <a:avLst/>
          </a:prstGeom>
        </p:spPr>
      </p:pic>
    </p:spTree>
    <p:extLst>
      <p:ext uri="{BB962C8B-B14F-4D97-AF65-F5344CB8AC3E}">
        <p14:creationId xmlns:p14="http://schemas.microsoft.com/office/powerpoint/2010/main" val="2055798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C3283B-A670-4400-B862-1D0E7321C050}"/>
              </a:ext>
            </a:extLst>
          </p:cNvPr>
          <p:cNvSpPr txBox="1"/>
          <p:nvPr/>
        </p:nvSpPr>
        <p:spPr>
          <a:xfrm>
            <a:off x="2819400" y="3914001"/>
            <a:ext cx="1143000" cy="276999"/>
          </a:xfrm>
          <a:prstGeom prst="rect">
            <a:avLst/>
          </a:prstGeom>
          <a:solidFill>
            <a:schemeClr val="bg1"/>
          </a:solidFill>
          <a:ln>
            <a:solidFill>
              <a:schemeClr val="tx1"/>
            </a:solidFill>
          </a:ln>
        </p:spPr>
        <p:txBody>
          <a:bodyPr wrap="square" rtlCol="0">
            <a:spAutoFit/>
          </a:bodyPr>
          <a:lstStyle/>
          <a:p>
            <a:r>
              <a:rPr lang="en-US" sz="1200" dirty="0"/>
              <a:t>MAIN STREET</a:t>
            </a:r>
          </a:p>
        </p:txBody>
      </p:sp>
      <p:sp>
        <p:nvSpPr>
          <p:cNvPr id="7" name="TextBox 6">
            <a:extLst>
              <a:ext uri="{FF2B5EF4-FFF2-40B4-BE49-F238E27FC236}">
                <a16:creationId xmlns:a16="http://schemas.microsoft.com/office/drawing/2014/main" id="{61F9F0CE-7618-47AC-84E2-561303A123D1}"/>
              </a:ext>
            </a:extLst>
          </p:cNvPr>
          <p:cNvSpPr txBox="1"/>
          <p:nvPr/>
        </p:nvSpPr>
        <p:spPr>
          <a:xfrm rot="5400000">
            <a:off x="1277482" y="2227718"/>
            <a:ext cx="1227235" cy="276999"/>
          </a:xfrm>
          <a:prstGeom prst="rect">
            <a:avLst/>
          </a:prstGeom>
          <a:solidFill>
            <a:schemeClr val="bg1"/>
          </a:solidFill>
          <a:ln>
            <a:solidFill>
              <a:schemeClr val="tx1"/>
            </a:solidFill>
          </a:ln>
        </p:spPr>
        <p:txBody>
          <a:bodyPr wrap="square" rtlCol="0">
            <a:spAutoFit/>
          </a:bodyPr>
          <a:lstStyle/>
          <a:p>
            <a:r>
              <a:rPr lang="en-US" sz="1200" dirty="0"/>
              <a:t>GREEN STREET</a:t>
            </a:r>
          </a:p>
        </p:txBody>
      </p:sp>
      <p:sp>
        <p:nvSpPr>
          <p:cNvPr id="8" name="TextBox 7">
            <a:extLst>
              <a:ext uri="{FF2B5EF4-FFF2-40B4-BE49-F238E27FC236}">
                <a16:creationId xmlns:a16="http://schemas.microsoft.com/office/drawing/2014/main" id="{A0FE897F-AB2C-46AC-881F-B50B79CAFE3A}"/>
              </a:ext>
            </a:extLst>
          </p:cNvPr>
          <p:cNvSpPr txBox="1"/>
          <p:nvPr/>
        </p:nvSpPr>
        <p:spPr>
          <a:xfrm rot="5400000">
            <a:off x="6582600" y="5263002"/>
            <a:ext cx="1084199" cy="276999"/>
          </a:xfrm>
          <a:prstGeom prst="rect">
            <a:avLst/>
          </a:prstGeom>
          <a:solidFill>
            <a:schemeClr val="bg1"/>
          </a:solidFill>
          <a:ln>
            <a:solidFill>
              <a:schemeClr val="tx1"/>
            </a:solidFill>
          </a:ln>
        </p:spPr>
        <p:txBody>
          <a:bodyPr wrap="square" rtlCol="0">
            <a:spAutoFit/>
          </a:bodyPr>
          <a:lstStyle/>
          <a:p>
            <a:r>
              <a:rPr lang="en-US" sz="1200" dirty="0"/>
              <a:t>EAST  STREET</a:t>
            </a:r>
          </a:p>
        </p:txBody>
      </p:sp>
      <p:sp>
        <p:nvSpPr>
          <p:cNvPr id="9" name="Rectangle 8">
            <a:extLst>
              <a:ext uri="{FF2B5EF4-FFF2-40B4-BE49-F238E27FC236}">
                <a16:creationId xmlns:a16="http://schemas.microsoft.com/office/drawing/2014/main" id="{1D0D7709-9F05-4DED-AF85-070949B5D83E}"/>
              </a:ext>
            </a:extLst>
          </p:cNvPr>
          <p:cNvSpPr/>
          <p:nvPr/>
        </p:nvSpPr>
        <p:spPr>
          <a:xfrm rot="10800000" flipV="1">
            <a:off x="629382" y="220458"/>
            <a:ext cx="7885236" cy="661720"/>
          </a:xfrm>
          <a:prstGeom prst="rect">
            <a:avLst/>
          </a:prstGeom>
        </p:spPr>
        <p:txBody>
          <a:bodyPr wrap="square">
            <a:spAutoFit/>
          </a:bodyPr>
          <a:lstStyle/>
          <a:p>
            <a:r>
              <a:rPr lang="en-US" sz="3700" dirty="0">
                <a:solidFill>
                  <a:schemeClr val="bg1"/>
                </a:solidFill>
                <a:latin typeface="+mj-lt"/>
                <a:ea typeface="+mj-ea"/>
                <a:cs typeface="+mj-cs"/>
              </a:rPr>
              <a:t>In Line Alternative - Downtown</a:t>
            </a:r>
          </a:p>
        </p:txBody>
      </p:sp>
      <p:pic>
        <p:nvPicPr>
          <p:cNvPr id="10" name="Picture 9">
            <a:extLst>
              <a:ext uri="{FF2B5EF4-FFF2-40B4-BE49-F238E27FC236}">
                <a16:creationId xmlns:a16="http://schemas.microsoft.com/office/drawing/2014/main" id="{19DDD17F-39A4-4799-B8B9-E5EE13388D61}"/>
              </a:ext>
            </a:extLst>
          </p:cNvPr>
          <p:cNvPicPr/>
          <p:nvPr/>
        </p:nvPicPr>
        <p:blipFill>
          <a:blip r:embed="rId3"/>
          <a:stretch>
            <a:fillRect/>
          </a:stretch>
        </p:blipFill>
        <p:spPr>
          <a:xfrm>
            <a:off x="152400" y="882179"/>
            <a:ext cx="8763000" cy="5842421"/>
          </a:xfrm>
          <a:prstGeom prst="rect">
            <a:avLst/>
          </a:prstGeom>
        </p:spPr>
      </p:pic>
    </p:spTree>
    <p:extLst>
      <p:ext uri="{BB962C8B-B14F-4D97-AF65-F5344CB8AC3E}">
        <p14:creationId xmlns:p14="http://schemas.microsoft.com/office/powerpoint/2010/main" val="2738644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0D7709-9F05-4DED-AF85-070949B5D83E}"/>
              </a:ext>
            </a:extLst>
          </p:cNvPr>
          <p:cNvSpPr/>
          <p:nvPr/>
        </p:nvSpPr>
        <p:spPr>
          <a:xfrm rot="10800000" flipV="1">
            <a:off x="457200" y="274320"/>
            <a:ext cx="7885236" cy="661720"/>
          </a:xfrm>
          <a:prstGeom prst="rect">
            <a:avLst/>
          </a:prstGeom>
        </p:spPr>
        <p:txBody>
          <a:bodyPr wrap="square">
            <a:spAutoFit/>
          </a:bodyPr>
          <a:lstStyle/>
          <a:p>
            <a:r>
              <a:rPr lang="en-US" sz="3700" dirty="0">
                <a:solidFill>
                  <a:schemeClr val="bg1"/>
                </a:solidFill>
                <a:latin typeface="+mj-lt"/>
                <a:ea typeface="+mj-ea"/>
                <a:cs typeface="+mj-cs"/>
              </a:rPr>
              <a:t>In Line Alternative - Downtown</a:t>
            </a:r>
          </a:p>
        </p:txBody>
      </p:sp>
      <p:pic>
        <p:nvPicPr>
          <p:cNvPr id="5" name="Picture 4">
            <a:extLst>
              <a:ext uri="{FF2B5EF4-FFF2-40B4-BE49-F238E27FC236}">
                <a16:creationId xmlns:a16="http://schemas.microsoft.com/office/drawing/2014/main" id="{1831D03C-D714-4B63-84E3-33CAF6082CF4}"/>
              </a:ext>
            </a:extLst>
          </p:cNvPr>
          <p:cNvPicPr/>
          <p:nvPr/>
        </p:nvPicPr>
        <p:blipFill>
          <a:blip r:embed="rId3"/>
          <a:stretch>
            <a:fillRect/>
          </a:stretch>
        </p:blipFill>
        <p:spPr>
          <a:xfrm>
            <a:off x="188498" y="936041"/>
            <a:ext cx="8803102" cy="5819089"/>
          </a:xfrm>
          <a:prstGeom prst="rect">
            <a:avLst/>
          </a:prstGeom>
        </p:spPr>
      </p:pic>
    </p:spTree>
    <p:extLst>
      <p:ext uri="{BB962C8B-B14F-4D97-AF65-F5344CB8AC3E}">
        <p14:creationId xmlns:p14="http://schemas.microsoft.com/office/powerpoint/2010/main" val="19515885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0D7709-9F05-4DED-AF85-070949B5D83E}"/>
              </a:ext>
            </a:extLst>
          </p:cNvPr>
          <p:cNvSpPr/>
          <p:nvPr/>
        </p:nvSpPr>
        <p:spPr>
          <a:xfrm rot="10800000" flipV="1">
            <a:off x="457200" y="274320"/>
            <a:ext cx="7885236" cy="661720"/>
          </a:xfrm>
          <a:prstGeom prst="rect">
            <a:avLst/>
          </a:prstGeom>
        </p:spPr>
        <p:txBody>
          <a:bodyPr wrap="square">
            <a:spAutoFit/>
          </a:bodyPr>
          <a:lstStyle/>
          <a:p>
            <a:r>
              <a:rPr lang="en-US" sz="3700" dirty="0">
                <a:solidFill>
                  <a:schemeClr val="bg1"/>
                </a:solidFill>
                <a:latin typeface="+mj-lt"/>
                <a:ea typeface="+mj-ea"/>
                <a:cs typeface="+mj-cs"/>
              </a:rPr>
              <a:t>In Line Alternative - Downtown</a:t>
            </a:r>
          </a:p>
        </p:txBody>
      </p:sp>
      <p:pic>
        <p:nvPicPr>
          <p:cNvPr id="4" name="Picture 3">
            <a:extLst>
              <a:ext uri="{FF2B5EF4-FFF2-40B4-BE49-F238E27FC236}">
                <a16:creationId xmlns:a16="http://schemas.microsoft.com/office/drawing/2014/main" id="{112A3A3D-5412-4F6A-BB4E-32392911D743}"/>
              </a:ext>
            </a:extLst>
          </p:cNvPr>
          <p:cNvPicPr/>
          <p:nvPr/>
        </p:nvPicPr>
        <p:blipFill>
          <a:blip r:embed="rId3"/>
          <a:stretch>
            <a:fillRect/>
          </a:stretch>
        </p:blipFill>
        <p:spPr>
          <a:xfrm>
            <a:off x="355600" y="1028714"/>
            <a:ext cx="8432800" cy="5538470"/>
          </a:xfrm>
          <a:prstGeom prst="rect">
            <a:avLst/>
          </a:prstGeom>
        </p:spPr>
      </p:pic>
    </p:spTree>
    <p:extLst>
      <p:ext uri="{BB962C8B-B14F-4D97-AF65-F5344CB8AC3E}">
        <p14:creationId xmlns:p14="http://schemas.microsoft.com/office/powerpoint/2010/main" val="1752384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D0D7709-9F05-4DED-AF85-070949B5D83E}"/>
              </a:ext>
            </a:extLst>
          </p:cNvPr>
          <p:cNvSpPr/>
          <p:nvPr/>
        </p:nvSpPr>
        <p:spPr>
          <a:xfrm rot="10800000" flipV="1">
            <a:off x="457200" y="274320"/>
            <a:ext cx="7885236" cy="661720"/>
          </a:xfrm>
          <a:prstGeom prst="rect">
            <a:avLst/>
          </a:prstGeom>
        </p:spPr>
        <p:txBody>
          <a:bodyPr wrap="square">
            <a:spAutoFit/>
          </a:bodyPr>
          <a:lstStyle/>
          <a:p>
            <a:r>
              <a:rPr lang="en-US" sz="3700" dirty="0">
                <a:solidFill>
                  <a:schemeClr val="bg1"/>
                </a:solidFill>
                <a:latin typeface="+mj-lt"/>
                <a:ea typeface="+mj-ea"/>
                <a:cs typeface="+mj-cs"/>
              </a:rPr>
              <a:t>In Line Alternative - Downtown</a:t>
            </a:r>
          </a:p>
        </p:txBody>
      </p:sp>
      <p:pic>
        <p:nvPicPr>
          <p:cNvPr id="4" name="Picture 3">
            <a:extLst>
              <a:ext uri="{FF2B5EF4-FFF2-40B4-BE49-F238E27FC236}">
                <a16:creationId xmlns:a16="http://schemas.microsoft.com/office/drawing/2014/main" id="{AAD7C490-5645-4A3E-B617-86EAD955C604}"/>
              </a:ext>
            </a:extLst>
          </p:cNvPr>
          <p:cNvPicPr/>
          <p:nvPr/>
        </p:nvPicPr>
        <p:blipFill>
          <a:blip r:embed="rId3"/>
          <a:stretch>
            <a:fillRect/>
          </a:stretch>
        </p:blipFill>
        <p:spPr>
          <a:xfrm>
            <a:off x="352107" y="1051194"/>
            <a:ext cx="8439785" cy="5537200"/>
          </a:xfrm>
          <a:prstGeom prst="rect">
            <a:avLst/>
          </a:prstGeom>
        </p:spPr>
      </p:pic>
    </p:spTree>
    <p:extLst>
      <p:ext uri="{BB962C8B-B14F-4D97-AF65-F5344CB8AC3E}">
        <p14:creationId xmlns:p14="http://schemas.microsoft.com/office/powerpoint/2010/main" val="3212249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C7197B-146E-4814-BCD5-7CA43AF15ACE}"/>
              </a:ext>
            </a:extLst>
          </p:cNvPr>
          <p:cNvSpPr/>
          <p:nvPr/>
        </p:nvSpPr>
        <p:spPr>
          <a:xfrm rot="10800000" flipV="1">
            <a:off x="356118" y="533400"/>
            <a:ext cx="2590800" cy="1800493"/>
          </a:xfrm>
          <a:prstGeom prst="rect">
            <a:avLst/>
          </a:prstGeom>
        </p:spPr>
        <p:txBody>
          <a:bodyPr wrap="square">
            <a:spAutoFit/>
          </a:bodyPr>
          <a:lstStyle/>
          <a:p>
            <a:r>
              <a:rPr lang="en-US" sz="3700" dirty="0">
                <a:solidFill>
                  <a:schemeClr val="bg1"/>
                </a:solidFill>
                <a:latin typeface="+mj-lt"/>
                <a:ea typeface="+mj-ea"/>
                <a:cs typeface="+mj-cs"/>
              </a:rPr>
              <a:t>Alt B - New Alignment</a:t>
            </a:r>
          </a:p>
        </p:txBody>
      </p:sp>
      <p:pic>
        <p:nvPicPr>
          <p:cNvPr id="3" name="Picture 2">
            <a:extLst>
              <a:ext uri="{FF2B5EF4-FFF2-40B4-BE49-F238E27FC236}">
                <a16:creationId xmlns:a16="http://schemas.microsoft.com/office/drawing/2014/main" id="{8A91EF15-21F1-4122-874D-3BDF77EA7DCF}"/>
              </a:ext>
            </a:extLst>
          </p:cNvPr>
          <p:cNvPicPr>
            <a:picLocks noChangeAspect="1"/>
          </p:cNvPicPr>
          <p:nvPr/>
        </p:nvPicPr>
        <p:blipFill rotWithShape="1">
          <a:blip r:embed="rId3"/>
          <a:srcRect l="68333" t="20371" r="17113" b="12582"/>
          <a:stretch/>
        </p:blipFill>
        <p:spPr>
          <a:xfrm>
            <a:off x="3664184" y="147282"/>
            <a:ext cx="5065799" cy="6563435"/>
          </a:xfrm>
          <a:prstGeom prst="rect">
            <a:avLst/>
          </a:prstGeom>
        </p:spPr>
      </p:pic>
      <p:sp>
        <p:nvSpPr>
          <p:cNvPr id="4" name="Rectangle 3">
            <a:extLst>
              <a:ext uri="{FF2B5EF4-FFF2-40B4-BE49-F238E27FC236}">
                <a16:creationId xmlns:a16="http://schemas.microsoft.com/office/drawing/2014/main" id="{C766B060-A0B8-40B1-87E3-E8F3A2C0A0FC}"/>
              </a:ext>
            </a:extLst>
          </p:cNvPr>
          <p:cNvSpPr/>
          <p:nvPr/>
        </p:nvSpPr>
        <p:spPr>
          <a:xfrm rot="10800000" flipV="1">
            <a:off x="152400" y="4800600"/>
            <a:ext cx="4191000" cy="954107"/>
          </a:xfrm>
          <a:prstGeom prst="rect">
            <a:avLst/>
          </a:prstGeom>
          <a:solidFill>
            <a:schemeClr val="bg1">
              <a:lumMod val="50000"/>
            </a:schemeClr>
          </a:solidFill>
          <a:ln>
            <a:solidFill>
              <a:srgbClr val="000000"/>
            </a:solidFill>
          </a:ln>
        </p:spPr>
        <p:txBody>
          <a:bodyPr wrap="square">
            <a:spAutoFit/>
          </a:bodyPr>
          <a:lstStyle/>
          <a:p>
            <a:r>
              <a:rPr lang="en-US" sz="2800" dirty="0">
                <a:solidFill>
                  <a:schemeClr val="bg1"/>
                </a:solidFill>
                <a:latin typeface="+mj-lt"/>
                <a:ea typeface="+mj-ea"/>
                <a:cs typeface="+mj-cs"/>
              </a:rPr>
              <a:t>32 FT Wide</a:t>
            </a:r>
          </a:p>
          <a:p>
            <a:r>
              <a:rPr lang="en-US" sz="2800" dirty="0">
                <a:solidFill>
                  <a:schemeClr val="bg1"/>
                </a:solidFill>
                <a:latin typeface="+mj-lt"/>
                <a:ea typeface="+mj-ea"/>
                <a:cs typeface="+mj-cs"/>
              </a:rPr>
              <a:t>45 MPH Design Speed</a:t>
            </a:r>
          </a:p>
        </p:txBody>
      </p:sp>
    </p:spTree>
    <p:extLst>
      <p:ext uri="{BB962C8B-B14F-4D97-AF65-F5344CB8AC3E}">
        <p14:creationId xmlns:p14="http://schemas.microsoft.com/office/powerpoint/2010/main" val="1746900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8229599" cy="661720"/>
          </a:xfrm>
          <a:prstGeom prst="rect">
            <a:avLst/>
          </a:prstGeom>
        </p:spPr>
        <p:txBody>
          <a:bodyPr wrap="square">
            <a:spAutoFit/>
          </a:bodyPr>
          <a:lstStyle/>
          <a:p>
            <a:r>
              <a:rPr lang="en-US" sz="3700" dirty="0">
                <a:solidFill>
                  <a:schemeClr val="bg1"/>
                </a:solidFill>
                <a:latin typeface="+mj-lt"/>
                <a:ea typeface="+mj-ea"/>
                <a:cs typeface="+mj-cs"/>
              </a:rPr>
              <a:t>New Alignment Plan</a:t>
            </a:r>
          </a:p>
        </p:txBody>
      </p:sp>
      <p:grpSp>
        <p:nvGrpSpPr>
          <p:cNvPr id="3" name="Group 2">
            <a:extLst>
              <a:ext uri="{FF2B5EF4-FFF2-40B4-BE49-F238E27FC236}">
                <a16:creationId xmlns:a16="http://schemas.microsoft.com/office/drawing/2014/main" id="{5EDF4A55-A3A0-46E5-AAC6-17834C071729}"/>
              </a:ext>
            </a:extLst>
          </p:cNvPr>
          <p:cNvGrpSpPr/>
          <p:nvPr/>
        </p:nvGrpSpPr>
        <p:grpSpPr>
          <a:xfrm>
            <a:off x="152400" y="936041"/>
            <a:ext cx="8686800" cy="5723840"/>
            <a:chOff x="152400" y="936041"/>
            <a:chExt cx="8686800" cy="5723840"/>
          </a:xfrm>
        </p:grpSpPr>
        <p:pic>
          <p:nvPicPr>
            <p:cNvPr id="6" name="Picture 5">
              <a:extLst>
                <a:ext uri="{FF2B5EF4-FFF2-40B4-BE49-F238E27FC236}">
                  <a16:creationId xmlns:a16="http://schemas.microsoft.com/office/drawing/2014/main" id="{4C2DD6B7-8C43-42BC-904D-4C2B727B9CEE}"/>
                </a:ext>
              </a:extLst>
            </p:cNvPr>
            <p:cNvPicPr/>
            <p:nvPr/>
          </p:nvPicPr>
          <p:blipFill rotWithShape="1">
            <a:blip r:embed="rId3"/>
            <a:srcRect l="10987" t="34980" r="68478" b="15282"/>
            <a:stretch/>
          </p:blipFill>
          <p:spPr bwMode="auto">
            <a:xfrm>
              <a:off x="152400" y="936041"/>
              <a:ext cx="8686800" cy="5723840"/>
            </a:xfrm>
            <a:prstGeom prst="rect">
              <a:avLst/>
            </a:prstGeom>
            <a:ln w="38100">
              <a:solidFill>
                <a:schemeClr val="tx1"/>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C9CE63F-C488-42F9-82C4-27D3EF11D7E1}"/>
                </a:ext>
              </a:extLst>
            </p:cNvPr>
            <p:cNvPicPr>
              <a:picLocks noChangeAspect="1"/>
            </p:cNvPicPr>
            <p:nvPr/>
          </p:nvPicPr>
          <p:blipFill rotWithShape="1">
            <a:blip r:embed="rId4">
              <a:biLevel thresh="75000"/>
              <a:extLst>
                <a:ext uri="{BEBA8EAE-BF5A-486C-A8C5-ECC9F3942E4B}">
                  <a14:imgProps xmlns:a14="http://schemas.microsoft.com/office/drawing/2010/main">
                    <a14:imgLayer r:embed="rId5">
                      <a14:imgEffect>
                        <a14:colorTemperature colorTemp="9900"/>
                      </a14:imgEffect>
                      <a14:imgEffect>
                        <a14:saturation sat="52000"/>
                      </a14:imgEffect>
                    </a14:imgLayer>
                  </a14:imgProps>
                </a:ext>
              </a:extLst>
            </a:blip>
            <a:srcRect l="59167" t="23333" r="8333" b="23333"/>
            <a:stretch/>
          </p:blipFill>
          <p:spPr>
            <a:xfrm>
              <a:off x="4599145" y="4419599"/>
              <a:ext cx="2971800" cy="1371601"/>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Tree>
    <p:extLst>
      <p:ext uri="{BB962C8B-B14F-4D97-AF65-F5344CB8AC3E}">
        <p14:creationId xmlns:p14="http://schemas.microsoft.com/office/powerpoint/2010/main" val="4132418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8229599" cy="661720"/>
          </a:xfrm>
          <a:prstGeom prst="rect">
            <a:avLst/>
          </a:prstGeom>
        </p:spPr>
        <p:txBody>
          <a:bodyPr wrap="square">
            <a:spAutoFit/>
          </a:bodyPr>
          <a:lstStyle/>
          <a:p>
            <a:r>
              <a:rPr lang="en-US" sz="3700" dirty="0">
                <a:solidFill>
                  <a:schemeClr val="bg1"/>
                </a:solidFill>
                <a:latin typeface="+mj-lt"/>
                <a:ea typeface="+mj-ea"/>
                <a:cs typeface="+mj-cs"/>
              </a:rPr>
              <a:t>New Alignment </a:t>
            </a:r>
            <a:r>
              <a:rPr lang="en-US" sz="3700" dirty="0">
                <a:solidFill>
                  <a:schemeClr val="bg1"/>
                </a:solidFill>
              </a:rPr>
              <a:t>Plan</a:t>
            </a:r>
            <a:endParaRPr lang="en-US" sz="3700" dirty="0">
              <a:solidFill>
                <a:schemeClr val="bg1"/>
              </a:solidFill>
              <a:latin typeface="+mj-lt"/>
              <a:ea typeface="+mj-ea"/>
              <a:cs typeface="+mj-cs"/>
            </a:endParaRPr>
          </a:p>
        </p:txBody>
      </p:sp>
      <p:pic>
        <p:nvPicPr>
          <p:cNvPr id="7" name="Picture 6">
            <a:extLst>
              <a:ext uri="{FF2B5EF4-FFF2-40B4-BE49-F238E27FC236}">
                <a16:creationId xmlns:a16="http://schemas.microsoft.com/office/drawing/2014/main" id="{92A1C7D5-BAB8-4FA3-B8A5-7B7FECA050B3}"/>
              </a:ext>
            </a:extLst>
          </p:cNvPr>
          <p:cNvPicPr/>
          <p:nvPr/>
        </p:nvPicPr>
        <p:blipFill rotWithShape="1">
          <a:blip r:embed="rId3"/>
          <a:srcRect l="10072" t="26136" r="68010" b="24536"/>
          <a:stretch/>
        </p:blipFill>
        <p:spPr bwMode="auto">
          <a:xfrm>
            <a:off x="76200" y="936041"/>
            <a:ext cx="8915400" cy="5845759"/>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86822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8229599" cy="661720"/>
          </a:xfrm>
          <a:prstGeom prst="rect">
            <a:avLst/>
          </a:prstGeom>
        </p:spPr>
        <p:txBody>
          <a:bodyPr wrap="square">
            <a:spAutoFit/>
          </a:bodyPr>
          <a:lstStyle/>
          <a:p>
            <a:r>
              <a:rPr lang="en-US" sz="3700" dirty="0">
                <a:solidFill>
                  <a:schemeClr val="bg1"/>
                </a:solidFill>
                <a:latin typeface="+mj-lt"/>
                <a:ea typeface="+mj-ea"/>
                <a:cs typeface="+mj-cs"/>
              </a:rPr>
              <a:t>New Alignment </a:t>
            </a:r>
            <a:r>
              <a:rPr lang="en-US" sz="3700" dirty="0">
                <a:solidFill>
                  <a:schemeClr val="bg1"/>
                </a:solidFill>
              </a:rPr>
              <a:t>Plan</a:t>
            </a:r>
            <a:endParaRPr lang="en-US" sz="3700" dirty="0">
              <a:solidFill>
                <a:schemeClr val="bg1"/>
              </a:solidFill>
              <a:latin typeface="+mj-lt"/>
              <a:ea typeface="+mj-ea"/>
              <a:cs typeface="+mj-cs"/>
            </a:endParaRPr>
          </a:p>
        </p:txBody>
      </p:sp>
      <p:pic>
        <p:nvPicPr>
          <p:cNvPr id="7" name="Picture 6">
            <a:extLst>
              <a:ext uri="{FF2B5EF4-FFF2-40B4-BE49-F238E27FC236}">
                <a16:creationId xmlns:a16="http://schemas.microsoft.com/office/drawing/2014/main" id="{7ECF0A3A-0654-4219-8E1C-A4002E6A46F9}"/>
              </a:ext>
            </a:extLst>
          </p:cNvPr>
          <p:cNvPicPr/>
          <p:nvPr/>
        </p:nvPicPr>
        <p:blipFill rotWithShape="1">
          <a:blip r:embed="rId3"/>
          <a:srcRect l="10073" t="31190" r="68010" b="19067"/>
          <a:stretch/>
        </p:blipFill>
        <p:spPr bwMode="auto">
          <a:xfrm>
            <a:off x="461912" y="1242532"/>
            <a:ext cx="8301088" cy="526692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57455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8229599" cy="661720"/>
          </a:xfrm>
          <a:prstGeom prst="rect">
            <a:avLst/>
          </a:prstGeom>
        </p:spPr>
        <p:txBody>
          <a:bodyPr wrap="square">
            <a:spAutoFit/>
          </a:bodyPr>
          <a:lstStyle/>
          <a:p>
            <a:r>
              <a:rPr lang="en-US" sz="3700" dirty="0">
                <a:solidFill>
                  <a:schemeClr val="bg1"/>
                </a:solidFill>
                <a:latin typeface="+mj-lt"/>
                <a:ea typeface="+mj-ea"/>
                <a:cs typeface="+mj-cs"/>
              </a:rPr>
              <a:t>New Alignment </a:t>
            </a:r>
            <a:r>
              <a:rPr lang="en-US" sz="3700" dirty="0">
                <a:solidFill>
                  <a:schemeClr val="bg1"/>
                </a:solidFill>
              </a:rPr>
              <a:t>Plan</a:t>
            </a:r>
            <a:endParaRPr lang="en-US" sz="3700" dirty="0">
              <a:solidFill>
                <a:schemeClr val="bg1"/>
              </a:solidFill>
              <a:latin typeface="+mj-lt"/>
              <a:ea typeface="+mj-ea"/>
              <a:cs typeface="+mj-cs"/>
            </a:endParaRPr>
          </a:p>
        </p:txBody>
      </p:sp>
      <p:pic>
        <p:nvPicPr>
          <p:cNvPr id="7" name="Picture 6">
            <a:extLst>
              <a:ext uri="{FF2B5EF4-FFF2-40B4-BE49-F238E27FC236}">
                <a16:creationId xmlns:a16="http://schemas.microsoft.com/office/drawing/2014/main" id="{F2C4B917-7542-4B0B-835E-4B2CAB84BD45}"/>
              </a:ext>
            </a:extLst>
          </p:cNvPr>
          <p:cNvPicPr/>
          <p:nvPr/>
        </p:nvPicPr>
        <p:blipFill rotWithShape="1">
          <a:blip r:embed="rId3"/>
          <a:srcRect l="10073" t="34987" r="68128" b="16104"/>
          <a:stretch/>
        </p:blipFill>
        <p:spPr bwMode="auto">
          <a:xfrm>
            <a:off x="436774" y="1220975"/>
            <a:ext cx="8519160" cy="5375275"/>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64034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dirty="0">
                <a:solidFill>
                  <a:schemeClr val="bg1"/>
                </a:solidFill>
              </a:rPr>
              <a:t>Study Overview</a:t>
            </a:r>
          </a:p>
          <a:p>
            <a:r>
              <a:rPr lang="en-US" dirty="0">
                <a:solidFill>
                  <a:schemeClr val="bg1"/>
                </a:solidFill>
              </a:rPr>
              <a:t>Summary Findings</a:t>
            </a:r>
          </a:p>
          <a:p>
            <a:r>
              <a:rPr lang="en-US" dirty="0">
                <a:solidFill>
                  <a:schemeClr val="bg1"/>
                </a:solidFill>
              </a:rPr>
              <a:t>Alternatives Analysis</a:t>
            </a:r>
          </a:p>
          <a:p>
            <a:r>
              <a:rPr lang="en-US" dirty="0">
                <a:solidFill>
                  <a:schemeClr val="bg1"/>
                </a:solidFill>
              </a:rPr>
              <a:t>Recommendations</a:t>
            </a:r>
          </a:p>
          <a:p>
            <a:r>
              <a:rPr lang="en-US" dirty="0">
                <a:solidFill>
                  <a:schemeClr val="bg1"/>
                </a:solidFill>
              </a:rPr>
              <a:t>Next Steps</a:t>
            </a:r>
          </a:p>
          <a:p>
            <a:r>
              <a:rPr lang="en-US" dirty="0">
                <a:solidFill>
                  <a:schemeClr val="bg1"/>
                </a:solidFill>
              </a:rPr>
              <a:t>Discussion</a:t>
            </a:r>
          </a:p>
        </p:txBody>
      </p:sp>
    </p:spTree>
    <p:extLst>
      <p:ext uri="{BB962C8B-B14F-4D97-AF65-F5344CB8AC3E}">
        <p14:creationId xmlns:p14="http://schemas.microsoft.com/office/powerpoint/2010/main" val="2738644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8229599" cy="661720"/>
          </a:xfrm>
          <a:prstGeom prst="rect">
            <a:avLst/>
          </a:prstGeom>
        </p:spPr>
        <p:txBody>
          <a:bodyPr wrap="square">
            <a:spAutoFit/>
          </a:bodyPr>
          <a:lstStyle/>
          <a:p>
            <a:r>
              <a:rPr lang="en-US" sz="3700" dirty="0">
                <a:solidFill>
                  <a:schemeClr val="bg1"/>
                </a:solidFill>
                <a:latin typeface="+mj-lt"/>
                <a:ea typeface="+mj-ea"/>
                <a:cs typeface="+mj-cs"/>
              </a:rPr>
              <a:t>New Alignment </a:t>
            </a:r>
            <a:r>
              <a:rPr lang="en-US" sz="3700" dirty="0">
                <a:solidFill>
                  <a:schemeClr val="bg1"/>
                </a:solidFill>
              </a:rPr>
              <a:t>Plan</a:t>
            </a:r>
            <a:endParaRPr lang="en-US" sz="3700" dirty="0">
              <a:solidFill>
                <a:schemeClr val="bg1"/>
              </a:solidFill>
              <a:latin typeface="+mj-lt"/>
              <a:ea typeface="+mj-ea"/>
              <a:cs typeface="+mj-cs"/>
            </a:endParaRPr>
          </a:p>
        </p:txBody>
      </p:sp>
      <p:pic>
        <p:nvPicPr>
          <p:cNvPr id="7" name="Picture 6">
            <a:extLst>
              <a:ext uri="{FF2B5EF4-FFF2-40B4-BE49-F238E27FC236}">
                <a16:creationId xmlns:a16="http://schemas.microsoft.com/office/drawing/2014/main" id="{BEF975EC-B2E5-4CA0-9D68-D2295A8B93C1}"/>
              </a:ext>
            </a:extLst>
          </p:cNvPr>
          <p:cNvPicPr/>
          <p:nvPr/>
        </p:nvPicPr>
        <p:blipFill rotWithShape="1">
          <a:blip r:embed="rId3"/>
          <a:srcRect l="10190" t="32027" r="67892" b="16970"/>
          <a:stretch/>
        </p:blipFill>
        <p:spPr bwMode="auto">
          <a:xfrm>
            <a:off x="228600" y="973330"/>
            <a:ext cx="8781415" cy="580847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858924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ctrTitle"/>
          </p:nvPr>
        </p:nvSpPr>
        <p:spPr>
          <a:xfrm>
            <a:off x="855324" y="1242532"/>
            <a:ext cx="7145677" cy="385280"/>
          </a:xfrm>
        </p:spPr>
        <p:txBody>
          <a:bodyPr>
            <a:noAutofit/>
          </a:bodyPr>
          <a:lstStyle/>
          <a:p>
            <a:pPr algn="l"/>
            <a:r>
              <a:rPr lang="en-US" sz="3000" b="1" dirty="0"/>
              <a:t>The Coolidge Residences </a:t>
            </a:r>
            <a:r>
              <a:rPr lang="en-US" sz="2100" b="1" dirty="0"/>
              <a:t>–</a:t>
            </a:r>
            <a:r>
              <a:rPr lang="en-US" sz="3000" b="1" dirty="0"/>
              <a:t> </a:t>
            </a:r>
            <a:r>
              <a:rPr lang="en-US" sz="2100" b="1" dirty="0"/>
              <a:t>Site remains the same </a:t>
            </a:r>
          </a:p>
        </p:txBody>
      </p:sp>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8229599" cy="661720"/>
          </a:xfrm>
          <a:prstGeom prst="rect">
            <a:avLst/>
          </a:prstGeom>
        </p:spPr>
        <p:txBody>
          <a:bodyPr wrap="square">
            <a:spAutoFit/>
          </a:bodyPr>
          <a:lstStyle/>
          <a:p>
            <a:r>
              <a:rPr lang="en-US" sz="3700" dirty="0">
                <a:solidFill>
                  <a:schemeClr val="bg1"/>
                </a:solidFill>
                <a:latin typeface="+mj-lt"/>
                <a:ea typeface="+mj-ea"/>
                <a:cs typeface="+mj-cs"/>
              </a:rPr>
              <a:t>New Alignment </a:t>
            </a:r>
            <a:r>
              <a:rPr lang="en-US" sz="3700" dirty="0">
                <a:solidFill>
                  <a:schemeClr val="bg1"/>
                </a:solidFill>
              </a:rPr>
              <a:t>Plan</a:t>
            </a:r>
            <a:endParaRPr lang="en-US" sz="3700" dirty="0">
              <a:solidFill>
                <a:schemeClr val="bg1"/>
              </a:solidFill>
              <a:latin typeface="+mj-lt"/>
              <a:ea typeface="+mj-ea"/>
              <a:cs typeface="+mj-cs"/>
            </a:endParaRPr>
          </a:p>
        </p:txBody>
      </p:sp>
      <p:pic>
        <p:nvPicPr>
          <p:cNvPr id="7" name="Picture 6">
            <a:extLst>
              <a:ext uri="{FF2B5EF4-FFF2-40B4-BE49-F238E27FC236}">
                <a16:creationId xmlns:a16="http://schemas.microsoft.com/office/drawing/2014/main" id="{42175660-7957-4B2A-A80B-54A6184D9B4A}"/>
              </a:ext>
            </a:extLst>
          </p:cNvPr>
          <p:cNvPicPr/>
          <p:nvPr/>
        </p:nvPicPr>
        <p:blipFill rotWithShape="1">
          <a:blip r:embed="rId3"/>
          <a:srcRect l="9953" t="30342" r="68366" b="20341"/>
          <a:stretch/>
        </p:blipFill>
        <p:spPr bwMode="auto">
          <a:xfrm>
            <a:off x="351788" y="1152703"/>
            <a:ext cx="8440420" cy="539877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55676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1C7197B-146E-4814-BCD5-7CA43AF15ACE}"/>
              </a:ext>
            </a:extLst>
          </p:cNvPr>
          <p:cNvSpPr/>
          <p:nvPr/>
        </p:nvSpPr>
        <p:spPr>
          <a:xfrm rot="10800000" flipV="1">
            <a:off x="457199" y="274320"/>
            <a:ext cx="7809035" cy="661720"/>
          </a:xfrm>
          <a:prstGeom prst="rect">
            <a:avLst/>
          </a:prstGeom>
        </p:spPr>
        <p:txBody>
          <a:bodyPr wrap="square">
            <a:spAutoFit/>
          </a:bodyPr>
          <a:lstStyle/>
          <a:p>
            <a:r>
              <a:rPr lang="en-US" sz="3700" dirty="0">
                <a:solidFill>
                  <a:schemeClr val="bg1"/>
                </a:solidFill>
                <a:latin typeface="+mj-lt"/>
                <a:ea typeface="+mj-ea"/>
                <a:cs typeface="+mj-cs"/>
              </a:rPr>
              <a:t>Alt C – VT Route 17 Alternative</a:t>
            </a:r>
          </a:p>
        </p:txBody>
      </p:sp>
      <p:pic>
        <p:nvPicPr>
          <p:cNvPr id="3" name="Picture 2">
            <a:extLst>
              <a:ext uri="{FF2B5EF4-FFF2-40B4-BE49-F238E27FC236}">
                <a16:creationId xmlns:a16="http://schemas.microsoft.com/office/drawing/2014/main" id="{6E230703-0D57-471C-9C74-114C765AAE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83" y="1197616"/>
            <a:ext cx="7809035" cy="5377171"/>
          </a:xfrm>
          <a:prstGeom prst="rect">
            <a:avLst/>
          </a:prstGeom>
        </p:spPr>
      </p:pic>
      <p:sp>
        <p:nvSpPr>
          <p:cNvPr id="4" name="Oval 3">
            <a:extLst>
              <a:ext uri="{FF2B5EF4-FFF2-40B4-BE49-F238E27FC236}">
                <a16:creationId xmlns:a16="http://schemas.microsoft.com/office/drawing/2014/main" id="{B204104A-1031-4EF4-8C31-B96AC7DE2F37}"/>
              </a:ext>
            </a:extLst>
          </p:cNvPr>
          <p:cNvSpPr/>
          <p:nvPr/>
        </p:nvSpPr>
        <p:spPr>
          <a:xfrm rot="20284810">
            <a:off x="2929500" y="4198675"/>
            <a:ext cx="3130442" cy="119608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C9FAA79-E990-4912-ABDB-CD4A6822DCAB}"/>
              </a:ext>
            </a:extLst>
          </p:cNvPr>
          <p:cNvSpPr/>
          <p:nvPr/>
        </p:nvSpPr>
        <p:spPr>
          <a:xfrm>
            <a:off x="3734376" y="2269447"/>
            <a:ext cx="838200" cy="102085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86578609-56C8-48BC-9299-86B4876ABFE0}"/>
              </a:ext>
            </a:extLst>
          </p:cNvPr>
          <p:cNvCxnSpPr>
            <a:cxnSpLocks/>
          </p:cNvCxnSpPr>
          <p:nvPr/>
        </p:nvCxnSpPr>
        <p:spPr>
          <a:xfrm flipH="1">
            <a:off x="4464870" y="1621311"/>
            <a:ext cx="304800" cy="5793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9ED5FCCB-58F5-454E-8F3E-7841F931A0A2}"/>
              </a:ext>
            </a:extLst>
          </p:cNvPr>
          <p:cNvPicPr>
            <a:picLocks noChangeAspect="1"/>
          </p:cNvPicPr>
          <p:nvPr/>
        </p:nvPicPr>
        <p:blipFill>
          <a:blip r:embed="rId4"/>
          <a:stretch>
            <a:fillRect/>
          </a:stretch>
        </p:blipFill>
        <p:spPr>
          <a:xfrm rot="10800000">
            <a:off x="3568209" y="3075271"/>
            <a:ext cx="585267" cy="841321"/>
          </a:xfrm>
          <a:prstGeom prst="rect">
            <a:avLst/>
          </a:prstGeom>
        </p:spPr>
      </p:pic>
      <p:sp>
        <p:nvSpPr>
          <p:cNvPr id="11" name="TextBox 10">
            <a:extLst>
              <a:ext uri="{FF2B5EF4-FFF2-40B4-BE49-F238E27FC236}">
                <a16:creationId xmlns:a16="http://schemas.microsoft.com/office/drawing/2014/main" id="{28805B9D-70CC-46E6-847E-799E1CD7B803}"/>
              </a:ext>
            </a:extLst>
          </p:cNvPr>
          <p:cNvSpPr txBox="1"/>
          <p:nvPr/>
        </p:nvSpPr>
        <p:spPr>
          <a:xfrm>
            <a:off x="4844423" y="1264652"/>
            <a:ext cx="1866900" cy="646331"/>
          </a:xfrm>
          <a:prstGeom prst="rect">
            <a:avLst/>
          </a:prstGeom>
          <a:solidFill>
            <a:srgbClr val="FF0000"/>
          </a:solidFill>
          <a:ln>
            <a:solidFill>
              <a:schemeClr val="tx1"/>
            </a:solidFill>
          </a:ln>
        </p:spPr>
        <p:txBody>
          <a:bodyPr wrap="square" rtlCol="0">
            <a:spAutoFit/>
          </a:bodyPr>
          <a:lstStyle/>
          <a:p>
            <a:r>
              <a:rPr lang="en-US" b="1" dirty="0">
                <a:solidFill>
                  <a:schemeClr val="bg1"/>
                </a:solidFill>
              </a:rPr>
              <a:t>NO THROUGH TRUCKS</a:t>
            </a:r>
          </a:p>
        </p:txBody>
      </p:sp>
      <p:cxnSp>
        <p:nvCxnSpPr>
          <p:cNvPr id="9" name="Straight Arrow Connector 8">
            <a:extLst>
              <a:ext uri="{FF2B5EF4-FFF2-40B4-BE49-F238E27FC236}">
                <a16:creationId xmlns:a16="http://schemas.microsoft.com/office/drawing/2014/main" id="{AF7E2C92-8DAD-4985-AC29-55A8ED4371B8}"/>
              </a:ext>
            </a:extLst>
          </p:cNvPr>
          <p:cNvCxnSpPr>
            <a:cxnSpLocks/>
          </p:cNvCxnSpPr>
          <p:nvPr/>
        </p:nvCxnSpPr>
        <p:spPr>
          <a:xfrm flipV="1">
            <a:off x="3132733" y="4191000"/>
            <a:ext cx="2590800" cy="1045689"/>
          </a:xfrm>
          <a:prstGeom prst="straightConnector1">
            <a:avLst/>
          </a:prstGeom>
          <a:ln w="76200">
            <a:solidFill>
              <a:srgbClr val="00B05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4635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VT 17 Design Objectives</a:t>
            </a:r>
          </a:p>
        </p:txBody>
      </p:sp>
      <p:graphicFrame>
        <p:nvGraphicFramePr>
          <p:cNvPr id="6" name="Chart 5">
            <a:extLst>
              <a:ext uri="{FF2B5EF4-FFF2-40B4-BE49-F238E27FC236}">
                <a16:creationId xmlns:a16="http://schemas.microsoft.com/office/drawing/2014/main" id="{509B873E-C547-4F13-913E-356A0B4B161E}"/>
              </a:ext>
            </a:extLst>
          </p:cNvPr>
          <p:cNvGraphicFramePr/>
          <p:nvPr>
            <p:extLst>
              <p:ext uri="{D42A27DB-BD31-4B8C-83A1-F6EECF244321}">
                <p14:modId xmlns:p14="http://schemas.microsoft.com/office/powerpoint/2010/main" val="3530407598"/>
              </p:ext>
            </p:extLst>
          </p:nvPr>
        </p:nvGraphicFramePr>
        <p:xfrm>
          <a:off x="533400" y="1417638"/>
          <a:ext cx="8229600" cy="5165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940789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3EF6FC-B031-4A03-978F-B7E7103B97E7}"/>
              </a:ext>
            </a:extLst>
          </p:cNvPr>
          <p:cNvSpPr/>
          <p:nvPr/>
        </p:nvSpPr>
        <p:spPr>
          <a:xfrm rot="10800000" flipV="1">
            <a:off x="457200" y="274320"/>
            <a:ext cx="6096000" cy="661720"/>
          </a:xfrm>
          <a:prstGeom prst="rect">
            <a:avLst/>
          </a:prstGeom>
        </p:spPr>
        <p:txBody>
          <a:bodyPr wrap="square">
            <a:spAutoFit/>
          </a:bodyPr>
          <a:lstStyle/>
          <a:p>
            <a:r>
              <a:rPr lang="en-US" sz="3700" dirty="0">
                <a:solidFill>
                  <a:schemeClr val="bg1"/>
                </a:solidFill>
                <a:latin typeface="+mj-lt"/>
                <a:ea typeface="+mj-ea"/>
                <a:cs typeface="+mj-cs"/>
              </a:rPr>
              <a:t>VT 17 Alternative</a:t>
            </a:r>
          </a:p>
        </p:txBody>
      </p:sp>
      <p:sp>
        <p:nvSpPr>
          <p:cNvPr id="4" name="TextBox 3">
            <a:extLst>
              <a:ext uri="{FF2B5EF4-FFF2-40B4-BE49-F238E27FC236}">
                <a16:creationId xmlns:a16="http://schemas.microsoft.com/office/drawing/2014/main" id="{2BD9616D-C18E-4A24-BA84-641DE226EE28}"/>
              </a:ext>
            </a:extLst>
          </p:cNvPr>
          <p:cNvSpPr txBox="1"/>
          <p:nvPr/>
        </p:nvSpPr>
        <p:spPr>
          <a:xfrm rot="998374">
            <a:off x="2575072" y="3532090"/>
            <a:ext cx="1143000" cy="276999"/>
          </a:xfrm>
          <a:prstGeom prst="rect">
            <a:avLst/>
          </a:prstGeom>
          <a:solidFill>
            <a:schemeClr val="bg1"/>
          </a:solidFill>
          <a:ln>
            <a:solidFill>
              <a:schemeClr val="tx1"/>
            </a:solidFill>
          </a:ln>
        </p:spPr>
        <p:txBody>
          <a:bodyPr wrap="square" rtlCol="0">
            <a:spAutoFit/>
          </a:bodyPr>
          <a:lstStyle/>
          <a:p>
            <a:r>
              <a:rPr lang="en-US" sz="1200" dirty="0"/>
              <a:t>VT ROUTE 17</a:t>
            </a:r>
          </a:p>
        </p:txBody>
      </p:sp>
      <p:sp>
        <p:nvSpPr>
          <p:cNvPr id="6" name="TextBox 5">
            <a:extLst>
              <a:ext uri="{FF2B5EF4-FFF2-40B4-BE49-F238E27FC236}">
                <a16:creationId xmlns:a16="http://schemas.microsoft.com/office/drawing/2014/main" id="{922C85A9-F619-444F-876F-5C894429BF66}"/>
              </a:ext>
            </a:extLst>
          </p:cNvPr>
          <p:cNvSpPr txBox="1"/>
          <p:nvPr/>
        </p:nvSpPr>
        <p:spPr>
          <a:xfrm rot="21212939">
            <a:off x="6210300" y="3263734"/>
            <a:ext cx="1143000" cy="276999"/>
          </a:xfrm>
          <a:prstGeom prst="rect">
            <a:avLst/>
          </a:prstGeom>
          <a:solidFill>
            <a:schemeClr val="bg1"/>
          </a:solidFill>
          <a:ln>
            <a:solidFill>
              <a:schemeClr val="tx1"/>
            </a:solidFill>
          </a:ln>
        </p:spPr>
        <p:txBody>
          <a:bodyPr wrap="square" rtlCol="0">
            <a:spAutoFit/>
          </a:bodyPr>
          <a:lstStyle/>
          <a:p>
            <a:r>
              <a:rPr lang="en-US" sz="1200" dirty="0"/>
              <a:t>VT ROUTE 17</a:t>
            </a:r>
          </a:p>
        </p:txBody>
      </p:sp>
      <p:sp>
        <p:nvSpPr>
          <p:cNvPr id="7" name="TextBox 6">
            <a:extLst>
              <a:ext uri="{FF2B5EF4-FFF2-40B4-BE49-F238E27FC236}">
                <a16:creationId xmlns:a16="http://schemas.microsoft.com/office/drawing/2014/main" id="{43B4B8D7-B901-457C-BC5D-9845F22ED41A}"/>
              </a:ext>
            </a:extLst>
          </p:cNvPr>
          <p:cNvSpPr txBox="1"/>
          <p:nvPr/>
        </p:nvSpPr>
        <p:spPr>
          <a:xfrm rot="4435403">
            <a:off x="4278858" y="5203981"/>
            <a:ext cx="1500688" cy="246221"/>
          </a:xfrm>
          <a:prstGeom prst="rect">
            <a:avLst/>
          </a:prstGeom>
          <a:solidFill>
            <a:schemeClr val="bg1"/>
          </a:solidFill>
          <a:ln>
            <a:solidFill>
              <a:schemeClr val="tx1"/>
            </a:solidFill>
          </a:ln>
        </p:spPr>
        <p:txBody>
          <a:bodyPr wrap="square" rtlCol="0">
            <a:spAutoFit/>
          </a:bodyPr>
          <a:lstStyle/>
          <a:p>
            <a:r>
              <a:rPr lang="en-US" sz="1000" dirty="0"/>
              <a:t>QUAKER VILLAGE RD</a:t>
            </a:r>
          </a:p>
        </p:txBody>
      </p:sp>
      <p:sp>
        <p:nvSpPr>
          <p:cNvPr id="8" name="TextBox 7">
            <a:extLst>
              <a:ext uri="{FF2B5EF4-FFF2-40B4-BE49-F238E27FC236}">
                <a16:creationId xmlns:a16="http://schemas.microsoft.com/office/drawing/2014/main" id="{485D3523-7D96-41B0-A4D3-C586B1FD77F7}"/>
              </a:ext>
            </a:extLst>
          </p:cNvPr>
          <p:cNvSpPr txBox="1"/>
          <p:nvPr/>
        </p:nvSpPr>
        <p:spPr>
          <a:xfrm rot="3993574">
            <a:off x="3668810" y="2780265"/>
            <a:ext cx="978943" cy="247375"/>
          </a:xfrm>
          <a:prstGeom prst="rect">
            <a:avLst/>
          </a:prstGeom>
          <a:solidFill>
            <a:schemeClr val="bg1"/>
          </a:solidFill>
          <a:ln>
            <a:solidFill>
              <a:schemeClr val="tx1"/>
            </a:solidFill>
          </a:ln>
        </p:spPr>
        <p:txBody>
          <a:bodyPr wrap="square" rtlCol="0">
            <a:spAutoFit/>
          </a:bodyPr>
          <a:lstStyle/>
          <a:p>
            <a:r>
              <a:rPr lang="en-US" sz="1000" dirty="0"/>
              <a:t>HALLOCK RD</a:t>
            </a:r>
          </a:p>
        </p:txBody>
      </p:sp>
      <p:pic>
        <p:nvPicPr>
          <p:cNvPr id="9" name="Picture 8" descr="\\Us0286-ppfss01\shared_projects\195311604\transportation\report\Report Graphics\Alt C VT 17 Graphic11X17.jpg">
            <a:extLst>
              <a:ext uri="{FF2B5EF4-FFF2-40B4-BE49-F238E27FC236}">
                <a16:creationId xmlns:a16="http://schemas.microsoft.com/office/drawing/2014/main" id="{D204537B-1651-4441-8C95-C906DB2680D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990600"/>
            <a:ext cx="8610600" cy="5715000"/>
          </a:xfrm>
          <a:prstGeom prst="rect">
            <a:avLst/>
          </a:prstGeom>
          <a:noFill/>
          <a:ln>
            <a:noFill/>
          </a:ln>
        </p:spPr>
      </p:pic>
    </p:spTree>
    <p:extLst>
      <p:ext uri="{BB962C8B-B14F-4D97-AF65-F5344CB8AC3E}">
        <p14:creationId xmlns:p14="http://schemas.microsoft.com/office/powerpoint/2010/main" val="11410705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VT 17/US 7 Intersection</a:t>
            </a:r>
          </a:p>
        </p:txBody>
      </p:sp>
      <p:graphicFrame>
        <p:nvGraphicFramePr>
          <p:cNvPr id="6" name="Chart 5">
            <a:extLst>
              <a:ext uri="{FF2B5EF4-FFF2-40B4-BE49-F238E27FC236}">
                <a16:creationId xmlns:a16="http://schemas.microsoft.com/office/drawing/2014/main" id="{509B873E-C547-4F13-913E-356A0B4B161E}"/>
              </a:ext>
            </a:extLst>
          </p:cNvPr>
          <p:cNvGraphicFramePr/>
          <p:nvPr>
            <p:extLst>
              <p:ext uri="{D42A27DB-BD31-4B8C-83A1-F6EECF244321}">
                <p14:modId xmlns:p14="http://schemas.microsoft.com/office/powerpoint/2010/main" val="3429581691"/>
              </p:ext>
            </p:extLst>
          </p:nvPr>
        </p:nvGraphicFramePr>
        <p:xfrm>
          <a:off x="533400" y="1417638"/>
          <a:ext cx="8229600" cy="51657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227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Alternatives Evaluation</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normAutofit/>
          </a:bodyPr>
          <a:lstStyle/>
          <a:p>
            <a:r>
              <a:rPr lang="en-US" dirty="0">
                <a:solidFill>
                  <a:schemeClr val="bg1"/>
                </a:solidFill>
              </a:rPr>
              <a:t>Feasibility</a:t>
            </a:r>
          </a:p>
          <a:p>
            <a:r>
              <a:rPr lang="en-US" dirty="0">
                <a:solidFill>
                  <a:schemeClr val="bg1"/>
                </a:solidFill>
              </a:rPr>
              <a:t>Implementation Cost</a:t>
            </a:r>
          </a:p>
          <a:p>
            <a:r>
              <a:rPr lang="en-US" dirty="0">
                <a:solidFill>
                  <a:schemeClr val="bg1"/>
                </a:solidFill>
              </a:rPr>
              <a:t>Benefits/Impacts</a:t>
            </a:r>
          </a:p>
          <a:p>
            <a:pPr marL="914400" lvl="2" indent="0">
              <a:buNone/>
            </a:pPr>
            <a:endParaRPr lang="en-US" i="1" dirty="0">
              <a:solidFill>
                <a:schemeClr val="bg1"/>
              </a:solidFill>
            </a:endParaRPr>
          </a:p>
        </p:txBody>
      </p:sp>
    </p:spTree>
    <p:extLst>
      <p:ext uri="{BB962C8B-B14F-4D97-AF65-F5344CB8AC3E}">
        <p14:creationId xmlns:p14="http://schemas.microsoft.com/office/powerpoint/2010/main" val="27386441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Feasibility</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normAutofit/>
          </a:bodyPr>
          <a:lstStyle/>
          <a:p>
            <a:r>
              <a:rPr lang="en-US" dirty="0">
                <a:solidFill>
                  <a:schemeClr val="bg1"/>
                </a:solidFill>
              </a:rPr>
              <a:t>Traffic Operations</a:t>
            </a:r>
          </a:p>
          <a:p>
            <a:r>
              <a:rPr lang="en-US" dirty="0">
                <a:solidFill>
                  <a:schemeClr val="bg1"/>
                </a:solidFill>
              </a:rPr>
              <a:t>Permitting</a:t>
            </a:r>
          </a:p>
          <a:p>
            <a:r>
              <a:rPr lang="en-US" dirty="0">
                <a:solidFill>
                  <a:schemeClr val="bg1"/>
                </a:solidFill>
              </a:rPr>
              <a:t>Time Frame</a:t>
            </a:r>
          </a:p>
          <a:p>
            <a:pPr marL="914400" lvl="2" indent="0">
              <a:buNone/>
            </a:pPr>
            <a:endParaRPr lang="en-US" i="1" dirty="0">
              <a:solidFill>
                <a:schemeClr val="bg1"/>
              </a:solidFill>
            </a:endParaRPr>
          </a:p>
        </p:txBody>
      </p:sp>
    </p:spTree>
    <p:extLst>
      <p:ext uri="{BB962C8B-B14F-4D97-AF65-F5344CB8AC3E}">
        <p14:creationId xmlns:p14="http://schemas.microsoft.com/office/powerpoint/2010/main" val="3452212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8153400" cy="1143000"/>
          </a:xfrm>
        </p:spPr>
        <p:txBody>
          <a:bodyPr>
            <a:normAutofit fontScale="90000"/>
          </a:bodyPr>
          <a:lstStyle/>
          <a:p>
            <a:pPr algn="l"/>
            <a:r>
              <a:rPr lang="en-US" dirty="0">
                <a:solidFill>
                  <a:schemeClr val="bg1"/>
                </a:solidFill>
              </a:rPr>
              <a:t>Traffic Forecasts (PM Peak Hour)</a:t>
            </a:r>
          </a:p>
        </p:txBody>
      </p:sp>
      <p:pic>
        <p:nvPicPr>
          <p:cNvPr id="4" name="Picture 3">
            <a:extLst>
              <a:ext uri="{FF2B5EF4-FFF2-40B4-BE49-F238E27FC236}">
                <a16:creationId xmlns:a16="http://schemas.microsoft.com/office/drawing/2014/main" id="{5B070B26-B270-4807-B516-4F22AEAFD04A}"/>
              </a:ext>
            </a:extLst>
          </p:cNvPr>
          <p:cNvPicPr/>
          <p:nvPr/>
        </p:nvPicPr>
        <p:blipFill rotWithShape="1">
          <a:blip r:embed="rId3"/>
          <a:srcRect b="27892"/>
          <a:stretch/>
        </p:blipFill>
        <p:spPr>
          <a:xfrm>
            <a:off x="533400" y="1143000"/>
            <a:ext cx="8305800" cy="5334000"/>
          </a:xfrm>
          <a:prstGeom prst="rect">
            <a:avLst/>
          </a:prstGeom>
          <a:ln>
            <a:solidFill>
              <a:schemeClr val="tx1"/>
            </a:solidFill>
          </a:ln>
        </p:spPr>
      </p:pic>
    </p:spTree>
    <p:extLst>
      <p:ext uri="{BB962C8B-B14F-4D97-AF65-F5344CB8AC3E}">
        <p14:creationId xmlns:p14="http://schemas.microsoft.com/office/powerpoint/2010/main" val="37008793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334000" cy="1143000"/>
          </a:xfrm>
        </p:spPr>
        <p:txBody>
          <a:bodyPr>
            <a:normAutofit/>
          </a:bodyPr>
          <a:lstStyle/>
          <a:p>
            <a:pPr algn="l"/>
            <a:r>
              <a:rPr lang="en-US" dirty="0">
                <a:solidFill>
                  <a:schemeClr val="bg1"/>
                </a:solidFill>
              </a:rPr>
              <a:t>Traffic Operations</a:t>
            </a:r>
          </a:p>
        </p:txBody>
      </p:sp>
      <p:pic>
        <p:nvPicPr>
          <p:cNvPr id="5" name="Picture 4">
            <a:extLst>
              <a:ext uri="{FF2B5EF4-FFF2-40B4-BE49-F238E27FC236}">
                <a16:creationId xmlns:a16="http://schemas.microsoft.com/office/drawing/2014/main" id="{DE9A43F1-8E80-43FA-A0DD-84622EBCB2F0}"/>
              </a:ext>
            </a:extLst>
          </p:cNvPr>
          <p:cNvPicPr/>
          <p:nvPr/>
        </p:nvPicPr>
        <p:blipFill rotWithShape="1">
          <a:blip r:embed="rId3"/>
          <a:srcRect l="29612" t="21626" r="28292" b="9794"/>
          <a:stretch/>
        </p:blipFill>
        <p:spPr bwMode="auto">
          <a:xfrm>
            <a:off x="1981200" y="685800"/>
            <a:ext cx="6858000" cy="6019800"/>
          </a:xfrm>
          <a:prstGeom prst="rect">
            <a:avLst/>
          </a:prstGeom>
          <a:ln>
            <a:solidFill>
              <a:schemeClr val="tx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2045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Study Management Team</a:t>
            </a:r>
          </a:p>
        </p:txBody>
      </p:sp>
      <p:pic>
        <p:nvPicPr>
          <p:cNvPr id="4" name="Picture 3">
            <a:extLst>
              <a:ext uri="{FF2B5EF4-FFF2-40B4-BE49-F238E27FC236}">
                <a16:creationId xmlns:a16="http://schemas.microsoft.com/office/drawing/2014/main" id="{BD2A8C59-F71E-4252-8DC1-D30721319AD6}"/>
              </a:ext>
            </a:extLst>
          </p:cNvPr>
          <p:cNvPicPr/>
          <p:nvPr/>
        </p:nvPicPr>
        <p:blipFill>
          <a:blip r:embed="rId3"/>
          <a:stretch>
            <a:fillRect/>
          </a:stretch>
        </p:blipFill>
        <p:spPr>
          <a:xfrm>
            <a:off x="2894329" y="1885602"/>
            <a:ext cx="3355340" cy="502920"/>
          </a:xfrm>
          <a:prstGeom prst="rect">
            <a:avLst/>
          </a:prstGeom>
        </p:spPr>
      </p:pic>
      <p:pic>
        <p:nvPicPr>
          <p:cNvPr id="6" name="Picture 5">
            <a:extLst>
              <a:ext uri="{FF2B5EF4-FFF2-40B4-BE49-F238E27FC236}">
                <a16:creationId xmlns:a16="http://schemas.microsoft.com/office/drawing/2014/main" id="{0E47C4BA-C53A-436B-87B8-8FF525EFB32A}"/>
              </a:ext>
            </a:extLst>
          </p:cNvPr>
          <p:cNvPicPr>
            <a:picLocks noChangeAspect="1"/>
          </p:cNvPicPr>
          <p:nvPr/>
        </p:nvPicPr>
        <p:blipFill>
          <a:blip r:embed="rId4"/>
          <a:stretch>
            <a:fillRect/>
          </a:stretch>
        </p:blipFill>
        <p:spPr>
          <a:xfrm>
            <a:off x="3505199" y="4648200"/>
            <a:ext cx="2133600" cy="568960"/>
          </a:xfrm>
          <a:prstGeom prst="rect">
            <a:avLst/>
          </a:prstGeom>
        </p:spPr>
      </p:pic>
      <p:sp>
        <p:nvSpPr>
          <p:cNvPr id="8" name="Rectangle 7">
            <a:extLst>
              <a:ext uri="{FF2B5EF4-FFF2-40B4-BE49-F238E27FC236}">
                <a16:creationId xmlns:a16="http://schemas.microsoft.com/office/drawing/2014/main" id="{049CC09C-FB3C-448F-A495-180B4B881B95}"/>
              </a:ext>
            </a:extLst>
          </p:cNvPr>
          <p:cNvSpPr/>
          <p:nvPr/>
        </p:nvSpPr>
        <p:spPr>
          <a:xfrm>
            <a:off x="2894330" y="1885602"/>
            <a:ext cx="3355340" cy="933798"/>
          </a:xfrm>
          <a:prstGeom prst="rect">
            <a:avLst/>
          </a:prstGeom>
          <a:noFill/>
          <a:ln w="76200">
            <a:solidFill>
              <a:srgbClr val="FF9B2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5DF10E-8035-4229-9706-D9C4E8A8593C}"/>
              </a:ext>
            </a:extLst>
          </p:cNvPr>
          <p:cNvSpPr txBox="1"/>
          <p:nvPr/>
        </p:nvSpPr>
        <p:spPr>
          <a:xfrm>
            <a:off x="7010400" y="1524000"/>
            <a:ext cx="1808508" cy="369332"/>
          </a:xfrm>
          <a:prstGeom prst="rect">
            <a:avLst/>
          </a:prstGeom>
          <a:noFill/>
        </p:spPr>
        <p:txBody>
          <a:bodyPr wrap="none" rtlCol="0">
            <a:spAutoFit/>
          </a:bodyPr>
          <a:lstStyle/>
          <a:p>
            <a:r>
              <a:rPr lang="en-US" dirty="0"/>
              <a:t>Adam Lougee</a:t>
            </a:r>
          </a:p>
        </p:txBody>
      </p:sp>
      <p:sp>
        <p:nvSpPr>
          <p:cNvPr id="10" name="TextBox 9">
            <a:extLst>
              <a:ext uri="{FF2B5EF4-FFF2-40B4-BE49-F238E27FC236}">
                <a16:creationId xmlns:a16="http://schemas.microsoft.com/office/drawing/2014/main" id="{E05C2B42-F7CB-4103-8E96-40BF00BFEA8F}"/>
              </a:ext>
            </a:extLst>
          </p:cNvPr>
          <p:cNvSpPr txBox="1"/>
          <p:nvPr/>
        </p:nvSpPr>
        <p:spPr>
          <a:xfrm>
            <a:off x="3429000" y="2388522"/>
            <a:ext cx="2743200" cy="461665"/>
          </a:xfrm>
          <a:prstGeom prst="rect">
            <a:avLst/>
          </a:prstGeom>
          <a:noFill/>
        </p:spPr>
        <p:txBody>
          <a:bodyPr wrap="square" rtlCol="0">
            <a:spAutoFit/>
          </a:bodyPr>
          <a:lstStyle/>
          <a:p>
            <a:r>
              <a:rPr lang="en-US" sz="2400" dirty="0">
                <a:solidFill>
                  <a:schemeClr val="bg1"/>
                </a:solidFill>
              </a:rPr>
              <a:t>Adam Lougee</a:t>
            </a:r>
          </a:p>
        </p:txBody>
      </p:sp>
      <p:sp>
        <p:nvSpPr>
          <p:cNvPr id="11" name="TextBox 10">
            <a:extLst>
              <a:ext uri="{FF2B5EF4-FFF2-40B4-BE49-F238E27FC236}">
                <a16:creationId xmlns:a16="http://schemas.microsoft.com/office/drawing/2014/main" id="{C8751C8C-3471-4573-AF14-33C2533FAC10}"/>
              </a:ext>
            </a:extLst>
          </p:cNvPr>
          <p:cNvSpPr txBox="1"/>
          <p:nvPr/>
        </p:nvSpPr>
        <p:spPr>
          <a:xfrm>
            <a:off x="3429000" y="5217160"/>
            <a:ext cx="2237595" cy="461665"/>
          </a:xfrm>
          <a:prstGeom prst="rect">
            <a:avLst/>
          </a:prstGeom>
          <a:noFill/>
        </p:spPr>
        <p:txBody>
          <a:bodyPr wrap="square" rtlCol="0">
            <a:spAutoFit/>
          </a:bodyPr>
          <a:lstStyle/>
          <a:p>
            <a:pPr algn="ctr"/>
            <a:r>
              <a:rPr lang="en-US" sz="2400" dirty="0">
                <a:solidFill>
                  <a:schemeClr val="bg1"/>
                </a:solidFill>
              </a:rPr>
              <a:t>Rick Bryant</a:t>
            </a:r>
          </a:p>
        </p:txBody>
      </p:sp>
      <p:sp>
        <p:nvSpPr>
          <p:cNvPr id="12" name="Rectangle 11">
            <a:extLst>
              <a:ext uri="{FF2B5EF4-FFF2-40B4-BE49-F238E27FC236}">
                <a16:creationId xmlns:a16="http://schemas.microsoft.com/office/drawing/2014/main" id="{8AAAD42B-3CD7-4E74-BAC9-461FCDAE7144}"/>
              </a:ext>
            </a:extLst>
          </p:cNvPr>
          <p:cNvSpPr/>
          <p:nvPr/>
        </p:nvSpPr>
        <p:spPr>
          <a:xfrm>
            <a:off x="3459637" y="4617413"/>
            <a:ext cx="2237595" cy="1061412"/>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694C15F4-276F-47EC-AF84-BDB6DF8B1270}"/>
              </a:ext>
            </a:extLst>
          </p:cNvPr>
          <p:cNvCxnSpPr>
            <a:cxnSpLocks/>
            <a:endCxn id="12" idx="0"/>
          </p:cNvCxnSpPr>
          <p:nvPr/>
        </p:nvCxnSpPr>
        <p:spPr>
          <a:xfrm>
            <a:off x="4572001" y="2850187"/>
            <a:ext cx="6434" cy="1767226"/>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91937919-C928-4987-ACC3-5F02873908E0}"/>
              </a:ext>
            </a:extLst>
          </p:cNvPr>
          <p:cNvGrpSpPr/>
          <p:nvPr/>
        </p:nvGrpSpPr>
        <p:grpSpPr>
          <a:xfrm>
            <a:off x="844635" y="3170489"/>
            <a:ext cx="3733799" cy="1113099"/>
            <a:chOff x="838200" y="3381589"/>
            <a:chExt cx="3733799" cy="1113099"/>
          </a:xfrm>
        </p:grpSpPr>
        <p:pic>
          <p:nvPicPr>
            <p:cNvPr id="5" name="Picture 4">
              <a:extLst>
                <a:ext uri="{FF2B5EF4-FFF2-40B4-BE49-F238E27FC236}">
                  <a16:creationId xmlns:a16="http://schemas.microsoft.com/office/drawing/2014/main" id="{7CB35CC7-E401-49B2-A91B-6DF5941104E1}"/>
                </a:ext>
              </a:extLst>
            </p:cNvPr>
            <p:cNvPicPr>
              <a:picLocks noChangeAspect="1"/>
            </p:cNvPicPr>
            <p:nvPr/>
          </p:nvPicPr>
          <p:blipFill>
            <a:blip r:embed="rId5"/>
            <a:stretch>
              <a:fillRect/>
            </a:stretch>
          </p:blipFill>
          <p:spPr>
            <a:xfrm>
              <a:off x="838200" y="3418958"/>
              <a:ext cx="2410565" cy="619643"/>
            </a:xfrm>
            <a:prstGeom prst="rect">
              <a:avLst/>
            </a:prstGeom>
          </p:spPr>
        </p:pic>
        <p:sp>
          <p:nvSpPr>
            <p:cNvPr id="15" name="TextBox 14">
              <a:extLst>
                <a:ext uri="{FF2B5EF4-FFF2-40B4-BE49-F238E27FC236}">
                  <a16:creationId xmlns:a16="http://schemas.microsoft.com/office/drawing/2014/main" id="{FB94837B-F76A-41F1-BE4A-266321CBE0A2}"/>
                </a:ext>
              </a:extLst>
            </p:cNvPr>
            <p:cNvSpPr txBox="1"/>
            <p:nvPr/>
          </p:nvSpPr>
          <p:spPr>
            <a:xfrm>
              <a:off x="838200" y="4033023"/>
              <a:ext cx="2410565" cy="461665"/>
            </a:xfrm>
            <a:prstGeom prst="rect">
              <a:avLst/>
            </a:prstGeom>
            <a:noFill/>
          </p:spPr>
          <p:txBody>
            <a:bodyPr wrap="square" rtlCol="0">
              <a:spAutoFit/>
            </a:bodyPr>
            <a:lstStyle/>
            <a:p>
              <a:pPr algn="ctr"/>
              <a:r>
                <a:rPr lang="en-US" sz="2400" dirty="0">
                  <a:solidFill>
                    <a:schemeClr val="bg1"/>
                  </a:solidFill>
                </a:rPr>
                <a:t>Joe Segale</a:t>
              </a:r>
            </a:p>
          </p:txBody>
        </p:sp>
        <p:sp>
          <p:nvSpPr>
            <p:cNvPr id="16" name="Rectangle 15">
              <a:extLst>
                <a:ext uri="{FF2B5EF4-FFF2-40B4-BE49-F238E27FC236}">
                  <a16:creationId xmlns:a16="http://schemas.microsoft.com/office/drawing/2014/main" id="{C7612FCD-02E8-43BE-8B63-C064BF030837}"/>
                </a:ext>
              </a:extLst>
            </p:cNvPr>
            <p:cNvSpPr/>
            <p:nvPr/>
          </p:nvSpPr>
          <p:spPr>
            <a:xfrm>
              <a:off x="838200" y="3381589"/>
              <a:ext cx="2410565" cy="1087890"/>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F066EB20-58E7-4033-A37C-1C4F86CE8DAA}"/>
                </a:ext>
              </a:extLst>
            </p:cNvPr>
            <p:cNvCxnSpPr>
              <a:cxnSpLocks/>
            </p:cNvCxnSpPr>
            <p:nvPr/>
          </p:nvCxnSpPr>
          <p:spPr>
            <a:xfrm>
              <a:off x="3255714" y="3905469"/>
              <a:ext cx="1316285" cy="0"/>
            </a:xfrm>
            <a:prstGeom prst="straightConnector1">
              <a:avLst/>
            </a:prstGeom>
            <a:ln w="635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84193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262805" y="-240384"/>
            <a:ext cx="8305800" cy="1143000"/>
          </a:xfrm>
        </p:spPr>
        <p:txBody>
          <a:bodyPr>
            <a:normAutofit/>
          </a:bodyPr>
          <a:lstStyle/>
          <a:p>
            <a:pPr algn="l"/>
            <a:r>
              <a:rPr lang="en-US" dirty="0">
                <a:solidFill>
                  <a:schemeClr val="bg1"/>
                </a:solidFill>
              </a:rPr>
              <a:t>Traffic Mitigation</a:t>
            </a:r>
          </a:p>
        </p:txBody>
      </p:sp>
      <p:pic>
        <p:nvPicPr>
          <p:cNvPr id="4" name="Picture 3">
            <a:extLst>
              <a:ext uri="{FF2B5EF4-FFF2-40B4-BE49-F238E27FC236}">
                <a16:creationId xmlns:a16="http://schemas.microsoft.com/office/drawing/2014/main" id="{A6590BD5-D379-4078-A3F3-3E1F16ECDF5E}"/>
              </a:ext>
            </a:extLst>
          </p:cNvPr>
          <p:cNvPicPr>
            <a:picLocks noChangeAspect="1"/>
          </p:cNvPicPr>
          <p:nvPr/>
        </p:nvPicPr>
        <p:blipFill rotWithShape="1">
          <a:blip r:embed="rId3"/>
          <a:srcRect l="62108" t="21556" r="11318" b="10889"/>
          <a:stretch/>
        </p:blipFill>
        <p:spPr>
          <a:xfrm>
            <a:off x="347913" y="685800"/>
            <a:ext cx="8448173" cy="6040118"/>
          </a:xfrm>
          <a:prstGeom prst="rect">
            <a:avLst/>
          </a:prstGeom>
        </p:spPr>
      </p:pic>
    </p:spTree>
    <p:extLst>
      <p:ext uri="{BB962C8B-B14F-4D97-AF65-F5344CB8AC3E}">
        <p14:creationId xmlns:p14="http://schemas.microsoft.com/office/powerpoint/2010/main" val="8446891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334000" cy="1143000"/>
          </a:xfrm>
        </p:spPr>
        <p:txBody>
          <a:bodyPr>
            <a:normAutofit/>
          </a:bodyPr>
          <a:lstStyle/>
          <a:p>
            <a:pPr algn="l"/>
            <a:r>
              <a:rPr lang="en-US" dirty="0">
                <a:solidFill>
                  <a:schemeClr val="bg1"/>
                </a:solidFill>
              </a:rPr>
              <a:t>Permitting</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1889822826"/>
              </p:ext>
            </p:extLst>
          </p:nvPr>
        </p:nvGraphicFramePr>
        <p:xfrm>
          <a:off x="433633" y="938753"/>
          <a:ext cx="8229600" cy="4198368"/>
        </p:xfrm>
        <a:graphic>
          <a:graphicData uri="http://schemas.openxmlformats.org/drawingml/2006/table">
            <a:tbl>
              <a:tblPr firstRow="1" bandRow="1">
                <a:tableStyleId>{5C22544A-7EE6-4342-B048-85BDC9FD1C3A}</a:tableStyleId>
              </a:tblPr>
              <a:tblGrid>
                <a:gridCol w="2114550">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Resource</a:t>
                      </a:r>
                    </a:p>
                  </a:txBody>
                  <a:tcPr/>
                </a:tc>
                <a:tc>
                  <a:txBody>
                    <a:bodyPr/>
                    <a:lstStyle/>
                    <a:p>
                      <a:pPr algn="ctr"/>
                      <a:r>
                        <a:rPr lang="en-US" dirty="0"/>
                        <a:t>Alt A (In Line)</a:t>
                      </a:r>
                    </a:p>
                  </a:txBody>
                  <a:tcPr/>
                </a:tc>
                <a:tc>
                  <a:txBody>
                    <a:bodyPr/>
                    <a:lstStyle/>
                    <a:p>
                      <a:pPr algn="ctr"/>
                      <a:r>
                        <a:rPr lang="en-US" dirty="0"/>
                        <a:t>Alt B (New Alignment)</a:t>
                      </a:r>
                      <a:r>
                        <a:rPr lang="en-US" sz="2400" dirty="0"/>
                        <a:t>*</a:t>
                      </a:r>
                    </a:p>
                  </a:txBody>
                  <a:tcPr/>
                </a:tc>
                <a:tc>
                  <a:txBody>
                    <a:bodyPr/>
                    <a:lstStyle/>
                    <a:p>
                      <a:pPr algn="ctr"/>
                      <a:r>
                        <a:rPr lang="en-US" dirty="0"/>
                        <a:t>Alt C (VT  17)</a:t>
                      </a:r>
                      <a:r>
                        <a:rPr lang="en-US" sz="2400" dirty="0"/>
                        <a:t>**</a:t>
                      </a:r>
                    </a:p>
                  </a:txBody>
                  <a:tcPr/>
                </a:tc>
                <a:extLst>
                  <a:ext uri="{0D108BD9-81ED-4DB2-BD59-A6C34878D82A}">
                    <a16:rowId xmlns:a16="http://schemas.microsoft.com/office/drawing/2014/main" val="772279236"/>
                  </a:ext>
                </a:extLst>
              </a:tr>
              <a:tr h="835783">
                <a:tc>
                  <a:txBody>
                    <a:bodyPr/>
                    <a:lstStyle/>
                    <a:p>
                      <a:r>
                        <a:rPr lang="en-US" b="1" dirty="0"/>
                        <a:t>Wetlands/ Floodplain</a:t>
                      </a:r>
                    </a:p>
                  </a:txBody>
                  <a:tcPr/>
                </a:tc>
                <a:tc>
                  <a:txBody>
                    <a:bodyPr/>
                    <a:lstStyle/>
                    <a:p>
                      <a:pPr algn="ctr"/>
                      <a:r>
                        <a:rPr lang="en-US" b="1" dirty="0">
                          <a:solidFill>
                            <a:srgbClr val="92D050"/>
                          </a:solidFill>
                        </a:rPr>
                        <a:t>Minor</a:t>
                      </a:r>
                    </a:p>
                  </a:txBody>
                  <a:tcPr/>
                </a:tc>
                <a:tc>
                  <a:txBody>
                    <a:bodyPr/>
                    <a:lstStyle/>
                    <a:p>
                      <a:pPr algn="ctr"/>
                      <a:r>
                        <a:rPr lang="en-US" b="1" dirty="0">
                          <a:solidFill>
                            <a:srgbClr val="FF0000"/>
                          </a:solidFill>
                        </a:rPr>
                        <a:t>Major</a:t>
                      </a:r>
                    </a:p>
                  </a:txBody>
                  <a:tcPr/>
                </a:tc>
                <a:tc>
                  <a:txBody>
                    <a:bodyPr/>
                    <a:lstStyle/>
                    <a:p>
                      <a:pPr algn="ctr"/>
                      <a:r>
                        <a:rPr lang="en-US" b="1" dirty="0">
                          <a:solidFill>
                            <a:srgbClr val="92D050"/>
                          </a:solidFill>
                        </a:rPr>
                        <a:t>Minor</a:t>
                      </a:r>
                    </a:p>
                  </a:txBody>
                  <a:tcPr/>
                </a:tc>
                <a:extLst>
                  <a:ext uri="{0D108BD9-81ED-4DB2-BD59-A6C34878D82A}">
                    <a16:rowId xmlns:a16="http://schemas.microsoft.com/office/drawing/2014/main" val="587334691"/>
                  </a:ext>
                </a:extLst>
              </a:tr>
              <a:tr h="871718">
                <a:tc>
                  <a:txBody>
                    <a:bodyPr/>
                    <a:lstStyle/>
                    <a:p>
                      <a:r>
                        <a:rPr lang="en-US" b="1" dirty="0"/>
                        <a:t>Historic Cultural Resources</a:t>
                      </a:r>
                    </a:p>
                  </a:txBody>
                  <a:tcPr/>
                </a:tc>
                <a:tc>
                  <a:txBody>
                    <a:bodyPr/>
                    <a:lstStyle/>
                    <a:p>
                      <a:pPr algn="ctr"/>
                      <a:r>
                        <a:rPr lang="en-US" b="1" dirty="0">
                          <a:solidFill>
                            <a:srgbClr val="92D050"/>
                          </a:solidFill>
                        </a:rPr>
                        <a:t>Minor</a:t>
                      </a:r>
                    </a:p>
                  </a:txBody>
                  <a:tcPr/>
                </a:tc>
                <a:tc>
                  <a:txBody>
                    <a:bodyPr/>
                    <a:lstStyle/>
                    <a:p>
                      <a:pPr algn="ctr"/>
                      <a:r>
                        <a:rPr lang="en-US" b="1" dirty="0">
                          <a:solidFill>
                            <a:srgbClr val="00B050"/>
                          </a:solidFill>
                        </a:rPr>
                        <a:t>None</a:t>
                      </a:r>
                    </a:p>
                  </a:txBody>
                  <a:tcPr/>
                </a:tc>
                <a:tc>
                  <a:txBody>
                    <a:bodyPr/>
                    <a:lstStyle/>
                    <a:p>
                      <a:pPr algn="ctr"/>
                      <a:r>
                        <a:rPr lang="en-US" b="1" dirty="0">
                          <a:solidFill>
                            <a:srgbClr val="92D050"/>
                          </a:solidFill>
                        </a:rPr>
                        <a:t>Minor</a:t>
                      </a:r>
                    </a:p>
                  </a:txBody>
                  <a:tcPr/>
                </a:tc>
                <a:extLst>
                  <a:ext uri="{0D108BD9-81ED-4DB2-BD59-A6C34878D82A}">
                    <a16:rowId xmlns:a16="http://schemas.microsoft.com/office/drawing/2014/main" val="3529074522"/>
                  </a:ext>
                </a:extLst>
              </a:tr>
              <a:tr h="804682">
                <a:tc>
                  <a:txBody>
                    <a:bodyPr/>
                    <a:lstStyle/>
                    <a:p>
                      <a:r>
                        <a:rPr lang="en-US" b="1" dirty="0"/>
                        <a:t>Prime Ag Soils</a:t>
                      </a:r>
                    </a:p>
                  </a:txBody>
                  <a:tcPr/>
                </a:tc>
                <a:tc>
                  <a:txBody>
                    <a:bodyPr/>
                    <a:lstStyle/>
                    <a:p>
                      <a:pPr algn="ctr"/>
                      <a:r>
                        <a:rPr lang="en-US" b="1" dirty="0">
                          <a:solidFill>
                            <a:srgbClr val="00B050"/>
                          </a:solidFill>
                        </a:rPr>
                        <a:t>None</a:t>
                      </a:r>
                    </a:p>
                  </a:txBody>
                  <a:tcPr/>
                </a:tc>
                <a:tc>
                  <a:txBody>
                    <a:bodyPr/>
                    <a:lstStyle/>
                    <a:p>
                      <a:pPr algn="ctr"/>
                      <a:r>
                        <a:rPr lang="en-US" b="1" dirty="0">
                          <a:solidFill>
                            <a:srgbClr val="FF0000"/>
                          </a:solidFill>
                        </a:rPr>
                        <a:t>Major</a:t>
                      </a:r>
                    </a:p>
                  </a:txBody>
                  <a:tcPr/>
                </a:tc>
                <a:tc>
                  <a:txBody>
                    <a:bodyPr/>
                    <a:lstStyle/>
                    <a:p>
                      <a:pPr algn="ctr"/>
                      <a:r>
                        <a:rPr lang="en-US" b="1" dirty="0">
                          <a:solidFill>
                            <a:srgbClr val="92D050"/>
                          </a:solidFill>
                        </a:rPr>
                        <a:t>Minor</a:t>
                      </a:r>
                    </a:p>
                  </a:txBody>
                  <a:tcPr/>
                </a:tc>
                <a:extLst>
                  <a:ext uri="{0D108BD9-81ED-4DB2-BD59-A6C34878D82A}">
                    <a16:rowId xmlns:a16="http://schemas.microsoft.com/office/drawing/2014/main" val="761837080"/>
                  </a:ext>
                </a:extLst>
              </a:tr>
              <a:tr h="954665">
                <a:tc>
                  <a:txBody>
                    <a:bodyPr/>
                    <a:lstStyle/>
                    <a:p>
                      <a:r>
                        <a:rPr lang="en-US" b="1" dirty="0"/>
                        <a:t>Wildlife Habitat</a:t>
                      </a:r>
                    </a:p>
                  </a:txBody>
                  <a:tcPr/>
                </a:tc>
                <a:tc>
                  <a:txBody>
                    <a:bodyPr/>
                    <a:lstStyle/>
                    <a:p>
                      <a:pPr algn="ctr"/>
                      <a:r>
                        <a:rPr lang="en-US" b="1" dirty="0">
                          <a:solidFill>
                            <a:srgbClr val="00B050"/>
                          </a:solidFill>
                        </a:rPr>
                        <a:t>None</a:t>
                      </a:r>
                    </a:p>
                  </a:txBody>
                  <a:tcPr/>
                </a:tc>
                <a:tc>
                  <a:txBody>
                    <a:bodyPr/>
                    <a:lstStyle/>
                    <a:p>
                      <a:pPr algn="ctr"/>
                      <a:r>
                        <a:rPr lang="en-US" b="1" dirty="0">
                          <a:solidFill>
                            <a:srgbClr val="92D050"/>
                          </a:solidFill>
                        </a:rPr>
                        <a:t>Minor</a:t>
                      </a:r>
                    </a:p>
                  </a:txBody>
                  <a:tcPr/>
                </a:tc>
                <a:tc>
                  <a:txBody>
                    <a:bodyPr/>
                    <a:lstStyle/>
                    <a:p>
                      <a:pPr algn="ctr"/>
                      <a:r>
                        <a:rPr lang="en-US" b="1" dirty="0">
                          <a:solidFill>
                            <a:srgbClr val="92D050"/>
                          </a:solidFill>
                        </a:rPr>
                        <a:t>Minor</a:t>
                      </a:r>
                    </a:p>
                  </a:txBody>
                  <a:tcPr/>
                </a:tc>
                <a:extLst>
                  <a:ext uri="{0D108BD9-81ED-4DB2-BD59-A6C34878D82A}">
                    <a16:rowId xmlns:a16="http://schemas.microsoft.com/office/drawing/2014/main" val="526590831"/>
                  </a:ext>
                </a:extLst>
              </a:tr>
            </a:tbl>
          </a:graphicData>
        </a:graphic>
      </p:graphicFrame>
      <p:sp>
        <p:nvSpPr>
          <p:cNvPr id="4" name="TextBox 3">
            <a:extLst>
              <a:ext uri="{FF2B5EF4-FFF2-40B4-BE49-F238E27FC236}">
                <a16:creationId xmlns:a16="http://schemas.microsoft.com/office/drawing/2014/main" id="{9671F5CC-3033-4115-9AD9-206D11129D77}"/>
              </a:ext>
            </a:extLst>
          </p:cNvPr>
          <p:cNvSpPr txBox="1"/>
          <p:nvPr/>
        </p:nvSpPr>
        <p:spPr>
          <a:xfrm>
            <a:off x="457200" y="5486400"/>
            <a:ext cx="8077200" cy="830997"/>
          </a:xfrm>
          <a:prstGeom prst="rect">
            <a:avLst/>
          </a:prstGeom>
          <a:noFill/>
        </p:spPr>
        <p:txBody>
          <a:bodyPr wrap="square" rtlCol="0">
            <a:spAutoFit/>
          </a:bodyPr>
          <a:lstStyle/>
          <a:p>
            <a:r>
              <a:rPr lang="en-US" sz="2400" dirty="0">
                <a:solidFill>
                  <a:schemeClr val="bg1"/>
                </a:solidFill>
              </a:rPr>
              <a:t>*  Act 250 and NEPA EIS Expected</a:t>
            </a:r>
          </a:p>
          <a:p>
            <a:r>
              <a:rPr lang="en-US" sz="2400" dirty="0">
                <a:solidFill>
                  <a:schemeClr val="bg1"/>
                </a:solidFill>
              </a:rPr>
              <a:t>**Act 250 and NEPA Categorical Exclusion Expected</a:t>
            </a:r>
          </a:p>
        </p:txBody>
      </p:sp>
    </p:spTree>
    <p:extLst>
      <p:ext uri="{BB962C8B-B14F-4D97-AF65-F5344CB8AC3E}">
        <p14:creationId xmlns:p14="http://schemas.microsoft.com/office/powerpoint/2010/main" val="25634968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7696200" cy="1143000"/>
          </a:xfrm>
        </p:spPr>
        <p:txBody>
          <a:bodyPr>
            <a:normAutofit/>
          </a:bodyPr>
          <a:lstStyle/>
          <a:p>
            <a:pPr algn="l"/>
            <a:r>
              <a:rPr lang="en-US" dirty="0">
                <a:solidFill>
                  <a:schemeClr val="bg1"/>
                </a:solidFill>
              </a:rPr>
              <a:t>Time Frame (once funded)</a:t>
            </a:r>
          </a:p>
        </p:txBody>
      </p:sp>
      <p:graphicFrame>
        <p:nvGraphicFramePr>
          <p:cNvPr id="6" name="Chart 5">
            <a:extLst>
              <a:ext uri="{FF2B5EF4-FFF2-40B4-BE49-F238E27FC236}">
                <a16:creationId xmlns:a16="http://schemas.microsoft.com/office/drawing/2014/main" id="{4B80D35F-E056-4C52-B0A3-73F724E196C5}"/>
              </a:ext>
            </a:extLst>
          </p:cNvPr>
          <p:cNvGraphicFramePr/>
          <p:nvPr>
            <p:extLst>
              <p:ext uri="{D42A27DB-BD31-4B8C-83A1-F6EECF244321}">
                <p14:modId xmlns:p14="http://schemas.microsoft.com/office/powerpoint/2010/main" val="457025153"/>
              </p:ext>
            </p:extLst>
          </p:nvPr>
        </p:nvGraphicFramePr>
        <p:xfrm>
          <a:off x="838200" y="1143000"/>
          <a:ext cx="7467600" cy="5308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213298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Implementation Cost</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normAutofit/>
          </a:bodyPr>
          <a:lstStyle/>
          <a:p>
            <a:r>
              <a:rPr lang="en-US" dirty="0">
                <a:solidFill>
                  <a:schemeClr val="bg1"/>
                </a:solidFill>
              </a:rPr>
              <a:t>Construction</a:t>
            </a:r>
          </a:p>
          <a:p>
            <a:r>
              <a:rPr lang="en-US" dirty="0">
                <a:solidFill>
                  <a:schemeClr val="bg1"/>
                </a:solidFill>
              </a:rPr>
              <a:t>Right-of-way</a:t>
            </a:r>
          </a:p>
          <a:p>
            <a:r>
              <a:rPr lang="en-US" dirty="0">
                <a:solidFill>
                  <a:schemeClr val="bg1"/>
                </a:solidFill>
              </a:rPr>
              <a:t>Design and Permitting</a:t>
            </a:r>
          </a:p>
          <a:p>
            <a:pPr marL="914400" lvl="2" indent="0">
              <a:buNone/>
            </a:pPr>
            <a:endParaRPr lang="en-US" i="1" dirty="0">
              <a:solidFill>
                <a:schemeClr val="bg1"/>
              </a:solidFill>
            </a:endParaRPr>
          </a:p>
        </p:txBody>
      </p:sp>
    </p:spTree>
    <p:extLst>
      <p:ext uri="{BB962C8B-B14F-4D97-AF65-F5344CB8AC3E}">
        <p14:creationId xmlns:p14="http://schemas.microsoft.com/office/powerpoint/2010/main" val="45420866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Implementation Cost</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2022063345"/>
              </p:ext>
            </p:extLst>
          </p:nvPr>
        </p:nvGraphicFramePr>
        <p:xfrm>
          <a:off x="381000" y="1419026"/>
          <a:ext cx="8252381" cy="3773355"/>
        </p:xfrm>
        <a:graphic>
          <a:graphicData uri="http://schemas.openxmlformats.org/drawingml/2006/table">
            <a:tbl>
              <a:tblPr firstRow="1" bandRow="1">
                <a:tableStyleId>{5C22544A-7EE6-4342-B048-85BDC9FD1C3A}</a:tableStyleId>
              </a:tblPr>
              <a:tblGrid>
                <a:gridCol w="2137331">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Resource</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835783">
                <a:tc>
                  <a:txBody>
                    <a:bodyPr/>
                    <a:lstStyle/>
                    <a:p>
                      <a:r>
                        <a:rPr lang="en-US" b="1" dirty="0"/>
                        <a:t>Construction</a:t>
                      </a:r>
                    </a:p>
                  </a:txBody>
                  <a:tcPr/>
                </a:tc>
                <a:tc>
                  <a:txBody>
                    <a:bodyPr/>
                    <a:lstStyle/>
                    <a:p>
                      <a:pPr algn="ctr"/>
                      <a:r>
                        <a:rPr lang="en-US" b="1" dirty="0">
                          <a:solidFill>
                            <a:srgbClr val="00B050"/>
                          </a:solidFill>
                        </a:rPr>
                        <a:t>$1.4 Million</a:t>
                      </a:r>
                    </a:p>
                  </a:txBody>
                  <a:tcPr/>
                </a:tc>
                <a:tc>
                  <a:txBody>
                    <a:bodyPr/>
                    <a:lstStyle/>
                    <a:p>
                      <a:pPr algn="ctr"/>
                      <a:r>
                        <a:rPr lang="en-US" b="1" dirty="0">
                          <a:solidFill>
                            <a:srgbClr val="FF0000"/>
                          </a:solidFill>
                        </a:rPr>
                        <a:t>$28 Million</a:t>
                      </a:r>
                    </a:p>
                  </a:txBody>
                  <a:tcPr/>
                </a:tc>
                <a:tc>
                  <a:txBody>
                    <a:bodyPr/>
                    <a:lstStyle/>
                    <a:p>
                      <a:pPr algn="ctr"/>
                      <a:r>
                        <a:rPr lang="en-US" b="1" dirty="0">
                          <a:solidFill>
                            <a:schemeClr val="tx1"/>
                          </a:solidFill>
                        </a:rPr>
                        <a:t>$17 Million</a:t>
                      </a:r>
                    </a:p>
                  </a:txBody>
                  <a:tcPr/>
                </a:tc>
                <a:extLst>
                  <a:ext uri="{0D108BD9-81ED-4DB2-BD59-A6C34878D82A}">
                    <a16:rowId xmlns:a16="http://schemas.microsoft.com/office/drawing/2014/main" val="587334691"/>
                  </a:ext>
                </a:extLst>
              </a:tr>
              <a:tr h="871718">
                <a:tc>
                  <a:txBody>
                    <a:bodyPr/>
                    <a:lstStyle/>
                    <a:p>
                      <a:r>
                        <a:rPr lang="en-US" b="1" dirty="0"/>
                        <a:t>Right-of Way</a:t>
                      </a:r>
                    </a:p>
                  </a:txBody>
                  <a:tcPr/>
                </a:tc>
                <a:tc>
                  <a:txBody>
                    <a:bodyPr/>
                    <a:lstStyle/>
                    <a:p>
                      <a:pPr algn="ctr"/>
                      <a:r>
                        <a:rPr lang="en-US" sz="1800" b="1" kern="1200" dirty="0">
                          <a:solidFill>
                            <a:srgbClr val="00B050"/>
                          </a:solidFill>
                          <a:latin typeface="+mn-lt"/>
                          <a:ea typeface="+mn-ea"/>
                          <a:cs typeface="+mn-cs"/>
                        </a:rPr>
                        <a:t>Minor</a:t>
                      </a:r>
                    </a:p>
                  </a:txBody>
                  <a:tcPr/>
                </a:tc>
                <a:tc>
                  <a:txBody>
                    <a:bodyPr/>
                    <a:lstStyle/>
                    <a:p>
                      <a:pPr algn="ctr"/>
                      <a:r>
                        <a:rPr lang="en-US" b="1" dirty="0">
                          <a:solidFill>
                            <a:srgbClr val="FF0000"/>
                          </a:solidFill>
                        </a:rPr>
                        <a:t>$2 Million</a:t>
                      </a:r>
                    </a:p>
                  </a:txBody>
                  <a:tcPr/>
                </a:tc>
                <a:tc>
                  <a:txBody>
                    <a:bodyPr/>
                    <a:lstStyle/>
                    <a:p>
                      <a:pPr algn="ctr"/>
                      <a:r>
                        <a:rPr lang="en-US" b="1" dirty="0">
                          <a:solidFill>
                            <a:srgbClr val="92D050"/>
                          </a:solidFill>
                        </a:rPr>
                        <a:t>Some</a:t>
                      </a:r>
                    </a:p>
                  </a:txBody>
                  <a:tcPr/>
                </a:tc>
                <a:extLst>
                  <a:ext uri="{0D108BD9-81ED-4DB2-BD59-A6C34878D82A}">
                    <a16:rowId xmlns:a16="http://schemas.microsoft.com/office/drawing/2014/main" val="3529074522"/>
                  </a:ext>
                </a:extLst>
              </a:tr>
              <a:tr h="804682">
                <a:tc>
                  <a:txBody>
                    <a:bodyPr/>
                    <a:lstStyle/>
                    <a:p>
                      <a:r>
                        <a:rPr lang="en-US" b="1" dirty="0"/>
                        <a:t>Design &amp; Permitting</a:t>
                      </a:r>
                    </a:p>
                  </a:txBody>
                  <a:tcPr/>
                </a:tc>
                <a:tc>
                  <a:txBody>
                    <a:bodyPr/>
                    <a:lstStyle/>
                    <a:p>
                      <a:pPr algn="ctr"/>
                      <a:r>
                        <a:rPr lang="en-US" b="1" u="sng" dirty="0">
                          <a:solidFill>
                            <a:srgbClr val="00B050"/>
                          </a:solidFill>
                        </a:rPr>
                        <a:t>$0.5 Million</a:t>
                      </a:r>
                    </a:p>
                  </a:txBody>
                  <a:tcPr/>
                </a:tc>
                <a:tc>
                  <a:txBody>
                    <a:bodyPr/>
                    <a:lstStyle/>
                    <a:p>
                      <a:pPr algn="ctr"/>
                      <a:r>
                        <a:rPr lang="en-US" b="1" u="sng" dirty="0">
                          <a:solidFill>
                            <a:srgbClr val="FF0000"/>
                          </a:solidFill>
                        </a:rPr>
                        <a:t>$9 Million</a:t>
                      </a:r>
                    </a:p>
                  </a:txBody>
                  <a:tcPr/>
                </a:tc>
                <a:tc>
                  <a:txBody>
                    <a:bodyPr/>
                    <a:lstStyle/>
                    <a:p>
                      <a:pPr algn="ctr"/>
                      <a:r>
                        <a:rPr lang="en-US" b="1" u="sng" dirty="0">
                          <a:solidFill>
                            <a:schemeClr val="tx1"/>
                          </a:solidFill>
                        </a:rPr>
                        <a:t>$6 Million</a:t>
                      </a:r>
                    </a:p>
                  </a:txBody>
                  <a:tcPr/>
                </a:tc>
                <a:extLst>
                  <a:ext uri="{0D108BD9-81ED-4DB2-BD59-A6C34878D82A}">
                    <a16:rowId xmlns:a16="http://schemas.microsoft.com/office/drawing/2014/main" val="761837080"/>
                  </a:ext>
                </a:extLst>
              </a:tr>
              <a:tr h="621092">
                <a:tc>
                  <a:txBody>
                    <a:bodyPr/>
                    <a:lstStyle/>
                    <a:p>
                      <a:r>
                        <a:rPr lang="en-US" b="1" dirty="0"/>
                        <a:t>Total</a:t>
                      </a:r>
                    </a:p>
                  </a:txBody>
                  <a:tcPr/>
                </a:tc>
                <a:tc>
                  <a:txBody>
                    <a:bodyPr/>
                    <a:lstStyle/>
                    <a:p>
                      <a:pPr algn="ctr"/>
                      <a:r>
                        <a:rPr lang="en-US" b="1" dirty="0">
                          <a:solidFill>
                            <a:srgbClr val="00B050"/>
                          </a:solidFill>
                        </a:rPr>
                        <a:t>$1.9 Million</a:t>
                      </a:r>
                    </a:p>
                  </a:txBody>
                  <a:tcPr/>
                </a:tc>
                <a:tc>
                  <a:txBody>
                    <a:bodyPr/>
                    <a:lstStyle/>
                    <a:p>
                      <a:pPr algn="ctr"/>
                      <a:r>
                        <a:rPr lang="en-US" b="1" dirty="0">
                          <a:solidFill>
                            <a:srgbClr val="FF0000"/>
                          </a:solidFill>
                        </a:rPr>
                        <a:t>$39 Million</a:t>
                      </a:r>
                      <a:endParaRPr lang="en-US" b="1" dirty="0">
                        <a:solidFill>
                          <a:srgbClr val="92D050"/>
                        </a:solidFill>
                      </a:endParaRPr>
                    </a:p>
                  </a:txBody>
                  <a:tcPr/>
                </a:tc>
                <a:tc>
                  <a:txBody>
                    <a:bodyPr/>
                    <a:lstStyle/>
                    <a:p>
                      <a:pPr algn="ctr"/>
                      <a:r>
                        <a:rPr lang="en-US" b="1" dirty="0">
                          <a:solidFill>
                            <a:schemeClr val="tx1"/>
                          </a:solidFill>
                        </a:rPr>
                        <a:t>$23 Million</a:t>
                      </a:r>
                    </a:p>
                  </a:txBody>
                  <a:tcPr/>
                </a:tc>
                <a:extLst>
                  <a:ext uri="{0D108BD9-81ED-4DB2-BD59-A6C34878D82A}">
                    <a16:rowId xmlns:a16="http://schemas.microsoft.com/office/drawing/2014/main" val="526590831"/>
                  </a:ext>
                </a:extLst>
              </a:tr>
            </a:tbl>
          </a:graphicData>
        </a:graphic>
      </p:graphicFrame>
    </p:spTree>
    <p:extLst>
      <p:ext uri="{BB962C8B-B14F-4D97-AF65-F5344CB8AC3E}">
        <p14:creationId xmlns:p14="http://schemas.microsoft.com/office/powerpoint/2010/main" val="814560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Benefits/Impacts</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normAutofit/>
          </a:bodyPr>
          <a:lstStyle/>
          <a:p>
            <a:r>
              <a:rPr lang="en-US" dirty="0">
                <a:solidFill>
                  <a:schemeClr val="bg1"/>
                </a:solidFill>
              </a:rPr>
              <a:t>Safety/Crash Reduction</a:t>
            </a:r>
          </a:p>
          <a:p>
            <a:r>
              <a:rPr lang="en-US" dirty="0">
                <a:solidFill>
                  <a:schemeClr val="bg1"/>
                </a:solidFill>
              </a:rPr>
              <a:t>Operational Costs</a:t>
            </a:r>
          </a:p>
          <a:p>
            <a:r>
              <a:rPr lang="en-US" dirty="0">
                <a:solidFill>
                  <a:schemeClr val="bg1"/>
                </a:solidFill>
              </a:rPr>
              <a:t>Quality of Life </a:t>
            </a:r>
          </a:p>
          <a:p>
            <a:pPr lvl="1"/>
            <a:r>
              <a:rPr lang="en-US" dirty="0">
                <a:solidFill>
                  <a:schemeClr val="bg1"/>
                </a:solidFill>
              </a:rPr>
              <a:t>Downtown</a:t>
            </a:r>
          </a:p>
          <a:p>
            <a:pPr lvl="1"/>
            <a:r>
              <a:rPr lang="en-US" dirty="0">
                <a:solidFill>
                  <a:schemeClr val="bg1"/>
                </a:solidFill>
              </a:rPr>
              <a:t>Elsewhere</a:t>
            </a:r>
          </a:p>
          <a:p>
            <a:r>
              <a:rPr lang="en-US" dirty="0">
                <a:solidFill>
                  <a:schemeClr val="bg1"/>
                </a:solidFill>
              </a:rPr>
              <a:t>Economic Development</a:t>
            </a:r>
          </a:p>
          <a:p>
            <a:pPr marL="914400" lvl="2" indent="0">
              <a:buNone/>
            </a:pPr>
            <a:endParaRPr lang="en-US" i="1" dirty="0">
              <a:solidFill>
                <a:schemeClr val="bg1"/>
              </a:solidFill>
            </a:endParaRPr>
          </a:p>
        </p:txBody>
      </p:sp>
    </p:spTree>
    <p:extLst>
      <p:ext uri="{BB962C8B-B14F-4D97-AF65-F5344CB8AC3E}">
        <p14:creationId xmlns:p14="http://schemas.microsoft.com/office/powerpoint/2010/main" val="2744769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Crash Prediction</a:t>
            </a:r>
          </a:p>
        </p:txBody>
      </p:sp>
      <p:pic>
        <p:nvPicPr>
          <p:cNvPr id="6" name="Picture 5">
            <a:extLst>
              <a:ext uri="{FF2B5EF4-FFF2-40B4-BE49-F238E27FC236}">
                <a16:creationId xmlns:a16="http://schemas.microsoft.com/office/drawing/2014/main" id="{E2FC9E2A-FC90-4A07-8B8A-55C56D4F76AB}"/>
              </a:ext>
            </a:extLst>
          </p:cNvPr>
          <p:cNvPicPr>
            <a:picLocks noChangeAspect="1"/>
          </p:cNvPicPr>
          <p:nvPr/>
        </p:nvPicPr>
        <p:blipFill rotWithShape="1">
          <a:blip r:embed="rId3"/>
          <a:srcRect l="64758" t="23235" r="14020" b="8952"/>
          <a:stretch/>
        </p:blipFill>
        <p:spPr>
          <a:xfrm>
            <a:off x="355241" y="838200"/>
            <a:ext cx="6443729" cy="5791199"/>
          </a:xfrm>
          <a:prstGeom prst="rect">
            <a:avLst/>
          </a:prstGeom>
        </p:spPr>
      </p:pic>
      <p:sp>
        <p:nvSpPr>
          <p:cNvPr id="4" name="TextBox 3">
            <a:extLst>
              <a:ext uri="{FF2B5EF4-FFF2-40B4-BE49-F238E27FC236}">
                <a16:creationId xmlns:a16="http://schemas.microsoft.com/office/drawing/2014/main" id="{78B9ACEC-D7D0-44C7-8DBB-FC1139D632EE}"/>
              </a:ext>
            </a:extLst>
          </p:cNvPr>
          <p:cNvSpPr txBox="1"/>
          <p:nvPr/>
        </p:nvSpPr>
        <p:spPr>
          <a:xfrm>
            <a:off x="3810000" y="962302"/>
            <a:ext cx="5029200" cy="461665"/>
          </a:xfrm>
          <a:prstGeom prst="rect">
            <a:avLst/>
          </a:prstGeom>
          <a:solidFill>
            <a:srgbClr val="FFC000"/>
          </a:solidFill>
          <a:ln w="19050">
            <a:solidFill>
              <a:srgbClr val="000000"/>
            </a:solidFill>
          </a:ln>
        </p:spPr>
        <p:txBody>
          <a:bodyPr wrap="square" rtlCol="0">
            <a:spAutoFit/>
          </a:bodyPr>
          <a:lstStyle/>
          <a:p>
            <a:r>
              <a:rPr lang="en-US" sz="2400" b="1" dirty="0">
                <a:solidFill>
                  <a:schemeClr val="bg1"/>
                </a:solidFill>
              </a:rPr>
              <a:t>Crashes = Volume x Rate x Miles</a:t>
            </a:r>
          </a:p>
        </p:txBody>
      </p:sp>
    </p:spTree>
    <p:extLst>
      <p:ext uri="{BB962C8B-B14F-4D97-AF65-F5344CB8AC3E}">
        <p14:creationId xmlns:p14="http://schemas.microsoft.com/office/powerpoint/2010/main" val="31311497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Crash Reduction</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362363645"/>
              </p:ext>
            </p:extLst>
          </p:nvPr>
        </p:nvGraphicFramePr>
        <p:xfrm>
          <a:off x="152400" y="1419026"/>
          <a:ext cx="8480981" cy="2347581"/>
        </p:xfrm>
        <a:graphic>
          <a:graphicData uri="http://schemas.openxmlformats.org/drawingml/2006/table">
            <a:tbl>
              <a:tblPr firstRow="1" bandRow="1">
                <a:tableStyleId>{5C22544A-7EE6-4342-B048-85BDC9FD1C3A}</a:tableStyleId>
              </a:tblPr>
              <a:tblGrid>
                <a:gridCol w="2365931">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Savings</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835783">
                <a:tc>
                  <a:txBody>
                    <a:bodyPr/>
                    <a:lstStyle/>
                    <a:p>
                      <a:r>
                        <a:rPr lang="en-US" b="1" dirty="0"/>
                        <a:t>Crashes per Year</a:t>
                      </a:r>
                    </a:p>
                  </a:txBody>
                  <a:tcPr/>
                </a:tc>
                <a:tc>
                  <a:txBody>
                    <a:bodyPr/>
                    <a:lstStyle/>
                    <a:p>
                      <a:pPr algn="ctr"/>
                      <a:r>
                        <a:rPr lang="en-US" b="1" dirty="0">
                          <a:solidFill>
                            <a:srgbClr val="00B050"/>
                          </a:solidFill>
                        </a:rPr>
                        <a:t>Approx. Two</a:t>
                      </a:r>
                    </a:p>
                  </a:txBody>
                  <a:tcPr/>
                </a:tc>
                <a:tc>
                  <a:txBody>
                    <a:bodyPr/>
                    <a:lstStyle/>
                    <a:p>
                      <a:pPr algn="ctr"/>
                      <a:r>
                        <a:rPr lang="en-US" b="1" dirty="0">
                          <a:solidFill>
                            <a:schemeClr val="tx1"/>
                          </a:solidFill>
                        </a:rPr>
                        <a:t>Less than One</a:t>
                      </a:r>
                    </a:p>
                  </a:txBody>
                  <a:tcPr/>
                </a:tc>
                <a:tc>
                  <a:txBody>
                    <a:bodyPr/>
                    <a:lstStyle/>
                    <a:p>
                      <a:pPr algn="ctr"/>
                      <a:r>
                        <a:rPr lang="en-US" sz="1800" b="1" kern="1200" dirty="0">
                          <a:solidFill>
                            <a:srgbClr val="92D050"/>
                          </a:solidFill>
                          <a:latin typeface="+mn-lt"/>
                          <a:ea typeface="+mn-ea"/>
                          <a:cs typeface="+mn-cs"/>
                        </a:rPr>
                        <a:t>Approx. One</a:t>
                      </a:r>
                    </a:p>
                  </a:txBody>
                  <a:tcPr/>
                </a:tc>
                <a:extLst>
                  <a:ext uri="{0D108BD9-81ED-4DB2-BD59-A6C34878D82A}">
                    <a16:rowId xmlns:a16="http://schemas.microsoft.com/office/drawing/2014/main" val="587334691"/>
                  </a:ext>
                </a:extLst>
              </a:tr>
              <a:tr h="871718">
                <a:tc>
                  <a:txBody>
                    <a:bodyPr/>
                    <a:lstStyle/>
                    <a:p>
                      <a:r>
                        <a:rPr lang="en-US" b="1" dirty="0"/>
                        <a:t>Savings per Year</a:t>
                      </a:r>
                    </a:p>
                  </a:txBody>
                  <a:tcPr/>
                </a:tc>
                <a:tc>
                  <a:txBody>
                    <a:bodyPr/>
                    <a:lstStyle/>
                    <a:p>
                      <a:pPr algn="ctr"/>
                      <a:r>
                        <a:rPr lang="en-US" sz="1800" b="1" kern="1200" dirty="0">
                          <a:solidFill>
                            <a:srgbClr val="00B050"/>
                          </a:solidFill>
                          <a:latin typeface="+mn-lt"/>
                          <a:ea typeface="+mn-ea"/>
                          <a:cs typeface="+mn-cs"/>
                        </a:rPr>
                        <a:t>$52,000</a:t>
                      </a:r>
                    </a:p>
                  </a:txBody>
                  <a:tcPr/>
                </a:tc>
                <a:tc>
                  <a:txBody>
                    <a:bodyPr/>
                    <a:lstStyle/>
                    <a:p>
                      <a:pPr algn="ctr"/>
                      <a:r>
                        <a:rPr lang="en-US" b="1" dirty="0">
                          <a:solidFill>
                            <a:schemeClr val="tx1"/>
                          </a:solidFill>
                        </a:rPr>
                        <a:t>$12,000</a:t>
                      </a:r>
                    </a:p>
                  </a:txBody>
                  <a:tcPr/>
                </a:tc>
                <a:tc>
                  <a:txBody>
                    <a:bodyPr/>
                    <a:lstStyle/>
                    <a:p>
                      <a:pPr algn="ctr"/>
                      <a:r>
                        <a:rPr lang="en-US" b="1" dirty="0">
                          <a:solidFill>
                            <a:srgbClr val="92D050"/>
                          </a:solidFill>
                        </a:rPr>
                        <a:t>$37,000</a:t>
                      </a:r>
                    </a:p>
                  </a:txBody>
                  <a:tcPr/>
                </a:tc>
                <a:extLst>
                  <a:ext uri="{0D108BD9-81ED-4DB2-BD59-A6C34878D82A}">
                    <a16:rowId xmlns:a16="http://schemas.microsoft.com/office/drawing/2014/main" val="3529074522"/>
                  </a:ext>
                </a:extLst>
              </a:tr>
            </a:tbl>
          </a:graphicData>
        </a:graphic>
      </p:graphicFrame>
      <p:sp>
        <p:nvSpPr>
          <p:cNvPr id="4" name="TextBox 3">
            <a:extLst>
              <a:ext uri="{FF2B5EF4-FFF2-40B4-BE49-F238E27FC236}">
                <a16:creationId xmlns:a16="http://schemas.microsoft.com/office/drawing/2014/main" id="{78B9ACEC-D7D0-44C7-8DBB-FC1139D632EE}"/>
              </a:ext>
            </a:extLst>
          </p:cNvPr>
          <p:cNvSpPr txBox="1"/>
          <p:nvPr/>
        </p:nvSpPr>
        <p:spPr>
          <a:xfrm>
            <a:off x="1752600" y="4267200"/>
            <a:ext cx="5943600" cy="1200329"/>
          </a:xfrm>
          <a:prstGeom prst="rect">
            <a:avLst/>
          </a:prstGeom>
          <a:noFill/>
          <a:ln w="19050">
            <a:solidFill>
              <a:schemeClr val="tx2"/>
            </a:solidFill>
          </a:ln>
        </p:spPr>
        <p:txBody>
          <a:bodyPr wrap="square" rtlCol="0">
            <a:spAutoFit/>
          </a:bodyPr>
          <a:lstStyle/>
          <a:p>
            <a:pPr algn="ctr"/>
            <a:r>
              <a:rPr lang="en-US" sz="2400" b="1" dirty="0">
                <a:solidFill>
                  <a:schemeClr val="bg1"/>
                </a:solidFill>
              </a:rPr>
              <a:t>Study Area Total (Existing):</a:t>
            </a:r>
          </a:p>
          <a:p>
            <a:pPr algn="ctr"/>
            <a:r>
              <a:rPr lang="en-US" sz="2400" b="1" dirty="0">
                <a:solidFill>
                  <a:schemeClr val="bg1"/>
                </a:solidFill>
              </a:rPr>
              <a:t>41 Crashes per Year</a:t>
            </a:r>
          </a:p>
          <a:p>
            <a:pPr algn="ctr"/>
            <a:r>
              <a:rPr lang="en-US" sz="2400" b="1" dirty="0">
                <a:solidFill>
                  <a:schemeClr val="bg1"/>
                </a:solidFill>
              </a:rPr>
              <a:t>$1.2 Million per Year</a:t>
            </a:r>
          </a:p>
        </p:txBody>
      </p:sp>
    </p:spTree>
    <p:extLst>
      <p:ext uri="{BB962C8B-B14F-4D97-AF65-F5344CB8AC3E}">
        <p14:creationId xmlns:p14="http://schemas.microsoft.com/office/powerpoint/2010/main" val="4762732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Operational Costs</a:t>
            </a:r>
          </a:p>
        </p:txBody>
      </p:sp>
      <p:pic>
        <p:nvPicPr>
          <p:cNvPr id="5" name="Picture 4">
            <a:extLst>
              <a:ext uri="{FF2B5EF4-FFF2-40B4-BE49-F238E27FC236}">
                <a16:creationId xmlns:a16="http://schemas.microsoft.com/office/drawing/2014/main" id="{5A3AD51C-2EAB-4376-A9E4-796FCB4893DC}"/>
              </a:ext>
            </a:extLst>
          </p:cNvPr>
          <p:cNvPicPr>
            <a:picLocks noChangeAspect="1"/>
          </p:cNvPicPr>
          <p:nvPr/>
        </p:nvPicPr>
        <p:blipFill rotWithShape="1">
          <a:blip r:embed="rId3"/>
          <a:srcRect l="64783" t="27383" r="13995" b="7007"/>
          <a:stretch/>
        </p:blipFill>
        <p:spPr>
          <a:xfrm>
            <a:off x="914400" y="685800"/>
            <a:ext cx="6999514" cy="6086061"/>
          </a:xfrm>
          <a:prstGeom prst="rect">
            <a:avLst/>
          </a:prstGeom>
        </p:spPr>
      </p:pic>
    </p:spTree>
    <p:extLst>
      <p:ext uri="{BB962C8B-B14F-4D97-AF65-F5344CB8AC3E}">
        <p14:creationId xmlns:p14="http://schemas.microsoft.com/office/powerpoint/2010/main" val="27584948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Truck Operations</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167323937"/>
              </p:ext>
            </p:extLst>
          </p:nvPr>
        </p:nvGraphicFramePr>
        <p:xfrm>
          <a:off x="152400" y="1419026"/>
          <a:ext cx="8480981" cy="3183364"/>
        </p:xfrm>
        <a:graphic>
          <a:graphicData uri="http://schemas.openxmlformats.org/drawingml/2006/table">
            <a:tbl>
              <a:tblPr firstRow="1" bandRow="1">
                <a:tableStyleId>{5C22544A-7EE6-4342-B048-85BDC9FD1C3A}</a:tableStyleId>
              </a:tblPr>
              <a:tblGrid>
                <a:gridCol w="2365931">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Impact</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835783">
                <a:tc>
                  <a:txBody>
                    <a:bodyPr/>
                    <a:lstStyle/>
                    <a:p>
                      <a:r>
                        <a:rPr lang="en-US" b="1" dirty="0"/>
                        <a:t>Increased Route Length</a:t>
                      </a:r>
                    </a:p>
                  </a:txBody>
                  <a:tcPr/>
                </a:tc>
                <a:tc>
                  <a:txBody>
                    <a:bodyPr/>
                    <a:lstStyle/>
                    <a:p>
                      <a:pPr algn="ctr"/>
                      <a:r>
                        <a:rPr lang="en-US" b="1" dirty="0">
                          <a:solidFill>
                            <a:srgbClr val="00B050"/>
                          </a:solidFill>
                        </a:rPr>
                        <a:t>None</a:t>
                      </a:r>
                    </a:p>
                  </a:txBody>
                  <a:tcPr/>
                </a:tc>
                <a:tc>
                  <a:txBody>
                    <a:bodyPr/>
                    <a:lstStyle/>
                    <a:p>
                      <a:pPr algn="ctr"/>
                      <a:r>
                        <a:rPr lang="en-US" b="1" dirty="0">
                          <a:solidFill>
                            <a:schemeClr val="tx1"/>
                          </a:solidFill>
                        </a:rPr>
                        <a:t>0.35 Miles</a:t>
                      </a:r>
                    </a:p>
                  </a:txBody>
                  <a:tcPr/>
                </a:tc>
                <a:tc>
                  <a:txBody>
                    <a:bodyPr/>
                    <a:lstStyle/>
                    <a:p>
                      <a:pPr algn="ctr"/>
                      <a:r>
                        <a:rPr lang="en-US" b="1" dirty="0">
                          <a:solidFill>
                            <a:srgbClr val="FF0000"/>
                          </a:solidFill>
                        </a:rPr>
                        <a:t>5.2 Miles</a:t>
                      </a:r>
                      <a:endParaRPr lang="en-US" sz="1800" b="1" kern="1200" dirty="0">
                        <a:solidFill>
                          <a:srgbClr val="92D050"/>
                        </a:solidFill>
                        <a:latin typeface="+mn-lt"/>
                        <a:ea typeface="+mn-ea"/>
                        <a:cs typeface="+mn-cs"/>
                      </a:endParaRPr>
                    </a:p>
                  </a:txBody>
                  <a:tcPr/>
                </a:tc>
                <a:extLst>
                  <a:ext uri="{0D108BD9-81ED-4DB2-BD59-A6C34878D82A}">
                    <a16:rowId xmlns:a16="http://schemas.microsoft.com/office/drawing/2014/main" val="587334691"/>
                  </a:ext>
                </a:extLst>
              </a:tr>
              <a:tr h="835783">
                <a:tc>
                  <a:txBody>
                    <a:bodyPr/>
                    <a:lstStyle/>
                    <a:p>
                      <a:r>
                        <a:rPr lang="en-US" b="1" dirty="0"/>
                        <a:t>Increased Travel Time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None</a:t>
                      </a:r>
                    </a:p>
                    <a:p>
                      <a:pPr algn="ctr"/>
                      <a:endParaRPr lang="en-US" b="1" dirty="0">
                        <a:solidFill>
                          <a:srgbClr val="00B050"/>
                        </a:solidFill>
                      </a:endParaRPr>
                    </a:p>
                  </a:txBody>
                  <a:tcPr/>
                </a:tc>
                <a:tc>
                  <a:txBody>
                    <a:bodyPr/>
                    <a:lstStyle/>
                    <a:p>
                      <a:pPr algn="ctr"/>
                      <a:r>
                        <a:rPr lang="en-US" b="1" dirty="0">
                          <a:solidFill>
                            <a:srgbClr val="92D050"/>
                          </a:solidFill>
                        </a:rPr>
                        <a:t>Minor</a:t>
                      </a:r>
                    </a:p>
                  </a:txBody>
                  <a:tcPr/>
                </a:tc>
                <a:tc>
                  <a:txBody>
                    <a:bodyPr/>
                    <a:lstStyle/>
                    <a:p>
                      <a:pPr marL="0" algn="ctr" defTabSz="914400" rtl="0" eaLnBrk="1" latinLnBrk="0" hangingPunct="1"/>
                      <a:r>
                        <a:rPr lang="en-US" sz="1800" b="1" kern="1200" dirty="0">
                          <a:solidFill>
                            <a:srgbClr val="FF0000"/>
                          </a:solidFill>
                          <a:latin typeface="+mn-lt"/>
                          <a:ea typeface="+mn-ea"/>
                          <a:cs typeface="+mn-cs"/>
                        </a:rPr>
                        <a:t>5.5 Minutes</a:t>
                      </a:r>
                    </a:p>
                  </a:txBody>
                  <a:tcPr/>
                </a:tc>
                <a:extLst>
                  <a:ext uri="{0D108BD9-81ED-4DB2-BD59-A6C34878D82A}">
                    <a16:rowId xmlns:a16="http://schemas.microsoft.com/office/drawing/2014/main" val="3532899760"/>
                  </a:ext>
                </a:extLst>
              </a:tr>
              <a:tr h="871718">
                <a:tc>
                  <a:txBody>
                    <a:bodyPr/>
                    <a:lstStyle/>
                    <a:p>
                      <a:r>
                        <a:rPr lang="en-US" b="1" dirty="0"/>
                        <a:t>Added Operating Cost (per Year)</a:t>
                      </a:r>
                    </a:p>
                  </a:txBody>
                  <a:tcPr/>
                </a:tc>
                <a:tc>
                  <a:txBody>
                    <a:bodyPr/>
                    <a:lstStyle/>
                    <a:p>
                      <a:pPr algn="ctr"/>
                      <a:r>
                        <a:rPr lang="en-US" sz="1800" b="1" kern="1200" dirty="0">
                          <a:solidFill>
                            <a:srgbClr val="00B050"/>
                          </a:solidFill>
                          <a:latin typeface="+mn-lt"/>
                          <a:ea typeface="+mn-ea"/>
                          <a:cs typeface="+mn-cs"/>
                        </a:rPr>
                        <a:t>None</a:t>
                      </a:r>
                    </a:p>
                  </a:txBody>
                  <a:tcPr/>
                </a:tc>
                <a:tc>
                  <a:txBody>
                    <a:bodyPr/>
                    <a:lstStyle/>
                    <a:p>
                      <a:pPr algn="ctr"/>
                      <a:r>
                        <a:rPr lang="en-US" b="1" dirty="0">
                          <a:solidFill>
                            <a:schemeClr val="tx1"/>
                          </a:solidFill>
                        </a:rPr>
                        <a:t>$60,000</a:t>
                      </a:r>
                    </a:p>
                  </a:txBody>
                  <a:tcPr/>
                </a:tc>
                <a:tc>
                  <a:txBody>
                    <a:bodyPr/>
                    <a:lstStyle/>
                    <a:p>
                      <a:pPr algn="ctr"/>
                      <a:r>
                        <a:rPr lang="en-US" b="1" dirty="0">
                          <a:solidFill>
                            <a:srgbClr val="FF0000"/>
                          </a:solidFill>
                        </a:rPr>
                        <a:t>$2.2 Million</a:t>
                      </a:r>
                      <a:endParaRPr lang="en-US" b="1" dirty="0">
                        <a:solidFill>
                          <a:srgbClr val="92D050"/>
                        </a:solidFill>
                      </a:endParaRPr>
                    </a:p>
                  </a:txBody>
                  <a:tcPr/>
                </a:tc>
                <a:extLst>
                  <a:ext uri="{0D108BD9-81ED-4DB2-BD59-A6C34878D82A}">
                    <a16:rowId xmlns:a16="http://schemas.microsoft.com/office/drawing/2014/main" val="3529074522"/>
                  </a:ext>
                </a:extLst>
              </a:tr>
            </a:tbl>
          </a:graphicData>
        </a:graphic>
      </p:graphicFrame>
      <p:sp>
        <p:nvSpPr>
          <p:cNvPr id="4" name="TextBox 3">
            <a:extLst>
              <a:ext uri="{FF2B5EF4-FFF2-40B4-BE49-F238E27FC236}">
                <a16:creationId xmlns:a16="http://schemas.microsoft.com/office/drawing/2014/main" id="{78B9ACEC-D7D0-44C7-8DBB-FC1139D632EE}"/>
              </a:ext>
            </a:extLst>
          </p:cNvPr>
          <p:cNvSpPr txBox="1"/>
          <p:nvPr/>
        </p:nvSpPr>
        <p:spPr>
          <a:xfrm>
            <a:off x="1600200" y="4953000"/>
            <a:ext cx="5943600" cy="830997"/>
          </a:xfrm>
          <a:prstGeom prst="rect">
            <a:avLst/>
          </a:prstGeom>
          <a:noFill/>
          <a:ln w="19050">
            <a:solidFill>
              <a:schemeClr val="tx2"/>
            </a:solidFill>
          </a:ln>
        </p:spPr>
        <p:txBody>
          <a:bodyPr wrap="square" rtlCol="0">
            <a:spAutoFit/>
          </a:bodyPr>
          <a:lstStyle/>
          <a:p>
            <a:pPr algn="ctr"/>
            <a:r>
              <a:rPr lang="en-US" sz="2400" b="1" dirty="0">
                <a:solidFill>
                  <a:schemeClr val="bg1"/>
                </a:solidFill>
              </a:rPr>
              <a:t>Truck Operating Cost (Existing):</a:t>
            </a:r>
          </a:p>
          <a:p>
            <a:pPr algn="ctr"/>
            <a:r>
              <a:rPr lang="en-US" sz="2400" b="1" dirty="0">
                <a:solidFill>
                  <a:schemeClr val="bg1"/>
                </a:solidFill>
              </a:rPr>
              <a:t>$3.8 Million per Year</a:t>
            </a:r>
          </a:p>
        </p:txBody>
      </p:sp>
    </p:spTree>
    <p:extLst>
      <p:ext uri="{BB962C8B-B14F-4D97-AF65-F5344CB8AC3E}">
        <p14:creationId xmlns:p14="http://schemas.microsoft.com/office/powerpoint/2010/main" val="2593177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b="1" dirty="0">
                <a:solidFill>
                  <a:schemeClr val="bg1"/>
                </a:solidFill>
                <a:highlight>
                  <a:srgbClr val="FF0000"/>
                </a:highlight>
              </a:rPr>
              <a:t>Study Overview</a:t>
            </a:r>
          </a:p>
          <a:p>
            <a:r>
              <a:rPr lang="en-US" dirty="0">
                <a:solidFill>
                  <a:schemeClr val="bg1"/>
                </a:solidFill>
              </a:rPr>
              <a:t>Summary Findings</a:t>
            </a:r>
          </a:p>
          <a:p>
            <a:r>
              <a:rPr lang="en-US" dirty="0">
                <a:solidFill>
                  <a:schemeClr val="bg1"/>
                </a:solidFill>
              </a:rPr>
              <a:t>Alternatives Analysis</a:t>
            </a:r>
          </a:p>
          <a:p>
            <a:r>
              <a:rPr lang="en-US" dirty="0">
                <a:solidFill>
                  <a:schemeClr val="bg1"/>
                </a:solidFill>
              </a:rPr>
              <a:t>Recommendations</a:t>
            </a:r>
          </a:p>
          <a:p>
            <a:r>
              <a:rPr lang="en-US" dirty="0">
                <a:solidFill>
                  <a:schemeClr val="bg1"/>
                </a:solidFill>
              </a:rPr>
              <a:t>Next Steps</a:t>
            </a:r>
          </a:p>
          <a:p>
            <a:r>
              <a:rPr lang="en-US" dirty="0">
                <a:solidFill>
                  <a:schemeClr val="bg1"/>
                </a:solidFill>
              </a:rPr>
              <a:t>Discussion</a:t>
            </a:r>
          </a:p>
        </p:txBody>
      </p:sp>
    </p:spTree>
    <p:extLst>
      <p:ext uri="{BB962C8B-B14F-4D97-AF65-F5344CB8AC3E}">
        <p14:creationId xmlns:p14="http://schemas.microsoft.com/office/powerpoint/2010/main" val="4045205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7162800" cy="1143000"/>
          </a:xfrm>
        </p:spPr>
        <p:txBody>
          <a:bodyPr>
            <a:normAutofit/>
          </a:bodyPr>
          <a:lstStyle/>
          <a:p>
            <a:pPr algn="l"/>
            <a:r>
              <a:rPr lang="en-US" dirty="0">
                <a:solidFill>
                  <a:schemeClr val="bg1"/>
                </a:solidFill>
              </a:rPr>
              <a:t>Quality of Life/Economic</a:t>
            </a:r>
          </a:p>
        </p:txBody>
      </p:sp>
      <p:pic>
        <p:nvPicPr>
          <p:cNvPr id="3" name="Picture 2">
            <a:extLst>
              <a:ext uri="{FF2B5EF4-FFF2-40B4-BE49-F238E27FC236}">
                <a16:creationId xmlns:a16="http://schemas.microsoft.com/office/drawing/2014/main" id="{6DEF4EA2-DFEC-47D6-B1D2-D4566B0E3BD8}"/>
              </a:ext>
            </a:extLst>
          </p:cNvPr>
          <p:cNvPicPr>
            <a:picLocks noChangeAspect="1"/>
          </p:cNvPicPr>
          <p:nvPr/>
        </p:nvPicPr>
        <p:blipFill rotWithShape="1">
          <a:blip r:embed="rId3"/>
          <a:srcRect l="13890" t="21359" r="63333" b="3580"/>
          <a:stretch/>
        </p:blipFill>
        <p:spPr>
          <a:xfrm>
            <a:off x="1207168" y="762000"/>
            <a:ext cx="6412832" cy="5943600"/>
          </a:xfrm>
          <a:prstGeom prst="rect">
            <a:avLst/>
          </a:prstGeom>
        </p:spPr>
      </p:pic>
      <p:sp>
        <p:nvSpPr>
          <p:cNvPr id="4" name="TextBox 3">
            <a:extLst>
              <a:ext uri="{FF2B5EF4-FFF2-40B4-BE49-F238E27FC236}">
                <a16:creationId xmlns:a16="http://schemas.microsoft.com/office/drawing/2014/main" id="{78B9ACEC-D7D0-44C7-8DBB-FC1139D632EE}"/>
              </a:ext>
            </a:extLst>
          </p:cNvPr>
          <p:cNvSpPr txBox="1"/>
          <p:nvPr/>
        </p:nvSpPr>
        <p:spPr>
          <a:xfrm>
            <a:off x="5562600" y="1814908"/>
            <a:ext cx="3429000" cy="461665"/>
          </a:xfrm>
          <a:prstGeom prst="rect">
            <a:avLst/>
          </a:prstGeom>
          <a:solidFill>
            <a:schemeClr val="tx2"/>
          </a:solidFill>
          <a:ln w="19050">
            <a:solidFill>
              <a:schemeClr val="tx1"/>
            </a:solidFill>
          </a:ln>
        </p:spPr>
        <p:txBody>
          <a:bodyPr wrap="square" rtlCol="0">
            <a:spAutoFit/>
          </a:bodyPr>
          <a:lstStyle/>
          <a:p>
            <a:pPr algn="ctr"/>
            <a:r>
              <a:rPr lang="en-US" sz="2400" b="1" dirty="0">
                <a:solidFill>
                  <a:schemeClr val="bg1"/>
                </a:solidFill>
              </a:rPr>
              <a:t>Impact Zones</a:t>
            </a:r>
          </a:p>
        </p:txBody>
      </p:sp>
    </p:spTree>
    <p:extLst>
      <p:ext uri="{BB962C8B-B14F-4D97-AF65-F5344CB8AC3E}">
        <p14:creationId xmlns:p14="http://schemas.microsoft.com/office/powerpoint/2010/main" val="38355649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304799" y="-180625"/>
            <a:ext cx="8480981" cy="1143000"/>
          </a:xfrm>
        </p:spPr>
        <p:txBody>
          <a:bodyPr>
            <a:normAutofit fontScale="90000"/>
          </a:bodyPr>
          <a:lstStyle/>
          <a:p>
            <a:pPr algn="l"/>
            <a:r>
              <a:rPr lang="en-US" dirty="0">
                <a:solidFill>
                  <a:schemeClr val="bg1"/>
                </a:solidFill>
              </a:rPr>
              <a:t>Quality of Life/Economic Impacts</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2252346149"/>
              </p:ext>
            </p:extLst>
          </p:nvPr>
        </p:nvGraphicFramePr>
        <p:xfrm>
          <a:off x="152400" y="1419026"/>
          <a:ext cx="8480981" cy="5048099"/>
        </p:xfrm>
        <a:graphic>
          <a:graphicData uri="http://schemas.openxmlformats.org/drawingml/2006/table">
            <a:tbl>
              <a:tblPr firstRow="1" bandRow="1">
                <a:tableStyleId>{5C22544A-7EE6-4342-B048-85BDC9FD1C3A}</a:tableStyleId>
              </a:tblPr>
              <a:tblGrid>
                <a:gridCol w="2365931">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Impact</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835783">
                <a:tc>
                  <a:txBody>
                    <a:bodyPr/>
                    <a:lstStyle/>
                    <a:p>
                      <a:r>
                        <a:rPr lang="en-US" b="1" dirty="0"/>
                        <a:t>Downtown Vergennes</a:t>
                      </a:r>
                    </a:p>
                  </a:txBody>
                  <a:tcPr anchor="ctr"/>
                </a:tc>
                <a:tc>
                  <a:txBody>
                    <a:bodyPr/>
                    <a:lstStyle/>
                    <a:p>
                      <a:pPr algn="ctr"/>
                      <a:r>
                        <a:rPr lang="en-US" b="1" dirty="0">
                          <a:solidFill>
                            <a:srgbClr val="92D050"/>
                          </a:solidFill>
                        </a:rPr>
                        <a:t>Positive</a:t>
                      </a:r>
                    </a:p>
                  </a:txBody>
                  <a:tcPr anchor="ctr"/>
                </a:tc>
                <a:tc>
                  <a:txBody>
                    <a:bodyPr/>
                    <a:lstStyle/>
                    <a:p>
                      <a:pPr algn="ctr"/>
                      <a:r>
                        <a:rPr lang="en-US" sz="2800" b="1" dirty="0">
                          <a:solidFill>
                            <a:srgbClr val="00B050"/>
                          </a:solidFill>
                        </a:rPr>
                        <a:t>Positive</a:t>
                      </a:r>
                    </a:p>
                  </a:txBody>
                  <a:tcPr anchor="ctr"/>
                </a:tc>
                <a:tc>
                  <a:txBody>
                    <a:bodyPr/>
                    <a:lstStyle/>
                    <a:p>
                      <a:pPr algn="ctr"/>
                      <a:r>
                        <a:rPr lang="en-US" sz="2800" b="1" dirty="0">
                          <a:solidFill>
                            <a:srgbClr val="00B050"/>
                          </a:solidFill>
                        </a:rPr>
                        <a:t>Positive</a:t>
                      </a:r>
                    </a:p>
                  </a:txBody>
                  <a:tcPr anchor="ctr"/>
                </a:tc>
                <a:extLst>
                  <a:ext uri="{0D108BD9-81ED-4DB2-BD59-A6C34878D82A}">
                    <a16:rowId xmlns:a16="http://schemas.microsoft.com/office/drawing/2014/main" val="587334691"/>
                  </a:ext>
                </a:extLst>
              </a:tr>
              <a:tr h="835783">
                <a:tc>
                  <a:txBody>
                    <a:bodyPr/>
                    <a:lstStyle/>
                    <a:p>
                      <a:r>
                        <a:rPr lang="en-US" b="1" dirty="0"/>
                        <a:t>VT 22A (Outside of Downtown)</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None</a:t>
                      </a:r>
                    </a:p>
                    <a:p>
                      <a:pPr algn="ctr"/>
                      <a:endParaRPr lang="en-US" b="1" dirty="0">
                        <a:solidFill>
                          <a:srgbClr val="00B050"/>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None</a:t>
                      </a:r>
                    </a:p>
                  </a:txBody>
                  <a:tcPr anchor="ctr"/>
                </a:tc>
                <a:tc>
                  <a:txBody>
                    <a:bodyPr/>
                    <a:lstStyle/>
                    <a:p>
                      <a:pPr algn="ctr"/>
                      <a:r>
                        <a:rPr lang="en-US" b="1" dirty="0">
                          <a:solidFill>
                            <a:srgbClr val="92D050"/>
                          </a:solidFill>
                        </a:rPr>
                        <a:t>Positive</a:t>
                      </a:r>
                    </a:p>
                  </a:txBody>
                  <a:tcPr anchor="ctr"/>
                </a:tc>
                <a:extLst>
                  <a:ext uri="{0D108BD9-81ED-4DB2-BD59-A6C34878D82A}">
                    <a16:rowId xmlns:a16="http://schemas.microsoft.com/office/drawing/2014/main" val="3532899760"/>
                  </a:ext>
                </a:extLst>
              </a:tr>
              <a:tr h="871718">
                <a:tc>
                  <a:txBody>
                    <a:bodyPr/>
                    <a:lstStyle/>
                    <a:p>
                      <a:r>
                        <a:rPr lang="en-US" b="1" dirty="0"/>
                        <a:t>VT 17</a:t>
                      </a:r>
                    </a:p>
                  </a:txBody>
                  <a:tcPr anchor="ctr"/>
                </a:tc>
                <a:tc>
                  <a:txBody>
                    <a:bodyPr/>
                    <a:lstStyle/>
                    <a:p>
                      <a:pPr algn="ctr"/>
                      <a:r>
                        <a:rPr lang="en-US" sz="1800" b="1" kern="1200" dirty="0">
                          <a:solidFill>
                            <a:schemeClr val="tx1"/>
                          </a:solidFill>
                          <a:latin typeface="+mn-lt"/>
                          <a:ea typeface="+mn-ea"/>
                          <a:cs typeface="+mn-cs"/>
                        </a:rPr>
                        <a:t>None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None</a:t>
                      </a:r>
                    </a:p>
                  </a:txBody>
                  <a:tcPr anchor="ctr"/>
                </a:tc>
                <a:tc>
                  <a:txBody>
                    <a:bodyPr/>
                    <a:lstStyle/>
                    <a:p>
                      <a:pPr algn="ctr"/>
                      <a:r>
                        <a:rPr lang="en-US" b="1" dirty="0">
                          <a:solidFill>
                            <a:srgbClr val="FF0000"/>
                          </a:solidFill>
                        </a:rPr>
                        <a:t>Negative</a:t>
                      </a:r>
                      <a:endParaRPr lang="en-US" b="1" dirty="0">
                        <a:solidFill>
                          <a:srgbClr val="92D050"/>
                        </a:solidFill>
                      </a:endParaRPr>
                    </a:p>
                  </a:txBody>
                  <a:tcPr anchor="ctr"/>
                </a:tc>
                <a:extLst>
                  <a:ext uri="{0D108BD9-81ED-4DB2-BD59-A6C34878D82A}">
                    <a16:rowId xmlns:a16="http://schemas.microsoft.com/office/drawing/2014/main" val="3529074522"/>
                  </a:ext>
                </a:extLst>
              </a:tr>
              <a:tr h="871718">
                <a:tc>
                  <a:txBody>
                    <a:bodyPr/>
                    <a:lstStyle/>
                    <a:p>
                      <a:r>
                        <a:rPr lang="en-US" b="1" dirty="0"/>
                        <a:t>US 7</a:t>
                      </a:r>
                    </a:p>
                  </a:txBody>
                  <a:tcPr anchor="ctr"/>
                </a:tc>
                <a:tc>
                  <a:txBody>
                    <a:bodyPr/>
                    <a:lstStyle/>
                    <a:p>
                      <a:pPr algn="ctr"/>
                      <a:r>
                        <a:rPr lang="en-US" sz="1800" b="1" kern="1200" dirty="0">
                          <a:solidFill>
                            <a:schemeClr val="tx1"/>
                          </a:solidFill>
                          <a:latin typeface="+mn-lt"/>
                          <a:ea typeface="+mn-ea"/>
                          <a:cs typeface="+mn-cs"/>
                        </a:rPr>
                        <a:t>None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None</a:t>
                      </a:r>
                    </a:p>
                    <a:p>
                      <a:pPr algn="ctr"/>
                      <a:endParaRPr lang="en-US" b="1"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1" kern="1200" dirty="0">
                        <a:solidFill>
                          <a:schemeClr val="tx1"/>
                        </a:solidFill>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None</a:t>
                      </a:r>
                    </a:p>
                    <a:p>
                      <a:pPr algn="ctr"/>
                      <a:endParaRPr lang="en-US" b="1" dirty="0">
                        <a:solidFill>
                          <a:srgbClr val="92D050"/>
                        </a:solidFill>
                      </a:endParaRPr>
                    </a:p>
                  </a:txBody>
                  <a:tcPr anchor="ctr"/>
                </a:tc>
                <a:extLst>
                  <a:ext uri="{0D108BD9-81ED-4DB2-BD59-A6C34878D82A}">
                    <a16:rowId xmlns:a16="http://schemas.microsoft.com/office/drawing/2014/main" val="4032870869"/>
                  </a:ext>
                </a:extLst>
              </a:tr>
              <a:tr h="871718">
                <a:tc>
                  <a:txBody>
                    <a:bodyPr/>
                    <a:lstStyle/>
                    <a:p>
                      <a:r>
                        <a:rPr lang="en-US" b="1" dirty="0"/>
                        <a:t>New Alignment</a:t>
                      </a:r>
                    </a:p>
                  </a:txBody>
                  <a:tcPr anchor="ctr"/>
                </a:tc>
                <a:tc>
                  <a:txBody>
                    <a:bodyPr/>
                    <a:lstStyle/>
                    <a:p>
                      <a:pPr algn="ctr"/>
                      <a:r>
                        <a:rPr lang="en-US" sz="1800" b="1" kern="1200" dirty="0">
                          <a:solidFill>
                            <a:schemeClr val="tx1"/>
                          </a:solidFill>
                          <a:latin typeface="+mn-lt"/>
                          <a:ea typeface="+mn-ea"/>
                          <a:cs typeface="+mn-cs"/>
                        </a:rPr>
                        <a:t>None</a:t>
                      </a:r>
                    </a:p>
                  </a:txBody>
                  <a:tcPr anchor="ctr"/>
                </a:tc>
                <a:tc>
                  <a:txBody>
                    <a:bodyPr/>
                    <a:lstStyle/>
                    <a:p>
                      <a:pPr algn="ctr"/>
                      <a:r>
                        <a:rPr lang="en-US" sz="1800" b="1" kern="1200" dirty="0">
                          <a:solidFill>
                            <a:srgbClr val="FF0000"/>
                          </a:solidFill>
                          <a:latin typeface="+mn-lt"/>
                          <a:ea typeface="+mn-ea"/>
                          <a:cs typeface="+mn-cs"/>
                        </a:rPr>
                        <a:t>Negative</a:t>
                      </a:r>
                    </a:p>
                  </a:txBody>
                  <a:tcPr anchor="ctr"/>
                </a:tc>
                <a:tc>
                  <a:txBody>
                    <a:bodyPr/>
                    <a:lstStyle/>
                    <a:p>
                      <a:pPr algn="ctr"/>
                      <a:r>
                        <a:rPr lang="en-US" b="1" dirty="0">
                          <a:solidFill>
                            <a:schemeClr val="tx1"/>
                          </a:solidFill>
                        </a:rPr>
                        <a:t>None</a:t>
                      </a:r>
                    </a:p>
                  </a:txBody>
                  <a:tcPr anchor="ctr"/>
                </a:tc>
                <a:extLst>
                  <a:ext uri="{0D108BD9-81ED-4DB2-BD59-A6C34878D82A}">
                    <a16:rowId xmlns:a16="http://schemas.microsoft.com/office/drawing/2014/main" val="3015803255"/>
                  </a:ext>
                </a:extLst>
              </a:tr>
            </a:tbl>
          </a:graphicData>
        </a:graphic>
      </p:graphicFrame>
    </p:spTree>
    <p:extLst>
      <p:ext uri="{BB962C8B-B14F-4D97-AF65-F5344CB8AC3E}">
        <p14:creationId xmlns:p14="http://schemas.microsoft.com/office/powerpoint/2010/main" val="15184234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fontScale="90000"/>
          </a:bodyPr>
          <a:lstStyle/>
          <a:p>
            <a:pPr algn="l"/>
            <a:r>
              <a:rPr lang="en-US" dirty="0">
                <a:solidFill>
                  <a:schemeClr val="bg1"/>
                </a:solidFill>
              </a:rPr>
              <a:t>Comparison Summary</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1365190985"/>
              </p:ext>
            </p:extLst>
          </p:nvPr>
        </p:nvGraphicFramePr>
        <p:xfrm>
          <a:off x="132803" y="914400"/>
          <a:ext cx="8858797" cy="5376672"/>
        </p:xfrm>
        <a:graphic>
          <a:graphicData uri="http://schemas.openxmlformats.org/drawingml/2006/table">
            <a:tbl>
              <a:tblPr firstRow="1" bandRow="1">
                <a:tableStyleId>{5C22544A-7EE6-4342-B048-85BDC9FD1C3A}</a:tableStyleId>
              </a:tblPr>
              <a:tblGrid>
                <a:gridCol w="2297391">
                  <a:extLst>
                    <a:ext uri="{9D8B030D-6E8A-4147-A177-3AD203B41FA5}">
                      <a16:colId xmlns:a16="http://schemas.microsoft.com/office/drawing/2014/main" val="1691188855"/>
                    </a:ext>
                  </a:extLst>
                </a:gridCol>
                <a:gridCol w="2209800">
                  <a:extLst>
                    <a:ext uri="{9D8B030D-6E8A-4147-A177-3AD203B41FA5}">
                      <a16:colId xmlns:a16="http://schemas.microsoft.com/office/drawing/2014/main" val="3233489964"/>
                    </a:ext>
                  </a:extLst>
                </a:gridCol>
                <a:gridCol w="2133600">
                  <a:extLst>
                    <a:ext uri="{9D8B030D-6E8A-4147-A177-3AD203B41FA5}">
                      <a16:colId xmlns:a16="http://schemas.microsoft.com/office/drawing/2014/main" val="1040546016"/>
                    </a:ext>
                  </a:extLst>
                </a:gridCol>
                <a:gridCol w="2218006">
                  <a:extLst>
                    <a:ext uri="{9D8B030D-6E8A-4147-A177-3AD203B41FA5}">
                      <a16:colId xmlns:a16="http://schemas.microsoft.com/office/drawing/2014/main" val="754435073"/>
                    </a:ext>
                  </a:extLst>
                </a:gridCol>
              </a:tblGrid>
              <a:tr h="553099">
                <a:tc>
                  <a:txBody>
                    <a:bodyPr/>
                    <a:lstStyle/>
                    <a:p>
                      <a:r>
                        <a:rPr lang="en-US" dirty="0"/>
                        <a:t>Impact</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676656">
                <a:tc>
                  <a:txBody>
                    <a:bodyPr/>
                    <a:lstStyle/>
                    <a:p>
                      <a:r>
                        <a:rPr lang="en-US" b="1" dirty="0"/>
                        <a:t>Downtown Vitality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92D050"/>
                          </a:solidFill>
                          <a:effectLst/>
                          <a:uLnTx/>
                          <a:uFillTx/>
                          <a:latin typeface="Century Gothic"/>
                          <a:ea typeface="+mn-ea"/>
                          <a:cs typeface="+mn-cs"/>
                        </a:rPr>
                        <a:t>Minor Change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entury Gothic"/>
                          <a:ea typeface="+mn-ea"/>
                          <a:cs typeface="+mn-cs"/>
                        </a:rPr>
                        <a:t>Major Change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uLnTx/>
                          <a:uFillTx/>
                          <a:latin typeface="Century Gothic"/>
                          <a:ea typeface="+mn-ea"/>
                          <a:cs typeface="+mn-cs"/>
                        </a:rPr>
                        <a:t>Major Change</a:t>
                      </a:r>
                    </a:p>
                  </a:txBody>
                  <a:tcPr/>
                </a:tc>
                <a:extLst>
                  <a:ext uri="{0D108BD9-81ED-4DB2-BD59-A6C34878D82A}">
                    <a16:rowId xmlns:a16="http://schemas.microsoft.com/office/drawing/2014/main" val="2195493875"/>
                  </a:ext>
                </a:extLst>
              </a:tr>
              <a:tr h="676656">
                <a:tc>
                  <a:txBody>
                    <a:bodyPr/>
                    <a:lstStyle/>
                    <a:p>
                      <a:r>
                        <a:rPr lang="en-US" b="1" dirty="0"/>
                        <a:t>Feasibility</a:t>
                      </a:r>
                    </a:p>
                  </a:txBody>
                  <a:tcPr/>
                </a:tc>
                <a:tc>
                  <a:txBody>
                    <a:bodyPr/>
                    <a:lstStyle/>
                    <a:p>
                      <a:pPr algn="ctr"/>
                      <a:r>
                        <a:rPr lang="en-US" b="1" dirty="0">
                          <a:solidFill>
                            <a:srgbClr val="00B050"/>
                          </a:solidFill>
                        </a:rPr>
                        <a:t>Easy</a:t>
                      </a:r>
                      <a:r>
                        <a:rPr lang="en-US" b="1" dirty="0">
                          <a:solidFill>
                            <a:srgbClr val="92D050"/>
                          </a:solidFill>
                        </a:rPr>
                        <a:t> </a:t>
                      </a:r>
                    </a:p>
                  </a:txBody>
                  <a:tcPr/>
                </a:tc>
                <a:tc>
                  <a:txBody>
                    <a:bodyPr/>
                    <a:lstStyle/>
                    <a:p>
                      <a:pPr algn="ctr"/>
                      <a:r>
                        <a:rPr lang="en-US" b="1" dirty="0">
                          <a:solidFill>
                            <a:srgbClr val="FF0000"/>
                          </a:solidFill>
                        </a:rPr>
                        <a:t>Harder</a:t>
                      </a:r>
                    </a:p>
                  </a:txBody>
                  <a:tcPr/>
                </a:tc>
                <a:tc>
                  <a:txBody>
                    <a:bodyPr/>
                    <a:lstStyle/>
                    <a:p>
                      <a:pPr algn="ctr"/>
                      <a:r>
                        <a:rPr lang="en-US" b="1" dirty="0">
                          <a:solidFill>
                            <a:schemeClr val="tx1"/>
                          </a:solidFill>
                        </a:rPr>
                        <a:t>Moderate</a:t>
                      </a:r>
                    </a:p>
                  </a:txBody>
                  <a:tcPr/>
                </a:tc>
                <a:extLst>
                  <a:ext uri="{0D108BD9-81ED-4DB2-BD59-A6C34878D82A}">
                    <a16:rowId xmlns:a16="http://schemas.microsoft.com/office/drawing/2014/main" val="587334691"/>
                  </a:ext>
                </a:extLst>
              </a:tr>
              <a:tr h="676656">
                <a:tc>
                  <a:txBody>
                    <a:bodyPr/>
                    <a:lstStyle/>
                    <a:p>
                      <a:r>
                        <a:rPr lang="en-US" b="1" dirty="0"/>
                        <a:t>Timing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1-4 Years</a:t>
                      </a:r>
                    </a:p>
                    <a:p>
                      <a:pPr algn="ctr"/>
                      <a:endParaRPr lang="en-US" b="1"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10+ Years</a:t>
                      </a:r>
                    </a:p>
                  </a:txBody>
                  <a:tcPr/>
                </a:tc>
                <a:tc>
                  <a:txBody>
                    <a:bodyPr/>
                    <a:lstStyle/>
                    <a:p>
                      <a:pPr algn="ctr"/>
                      <a:r>
                        <a:rPr lang="en-US" b="1" dirty="0">
                          <a:solidFill>
                            <a:srgbClr val="FF0000"/>
                          </a:solidFill>
                        </a:rPr>
                        <a:t>8-10 Years</a:t>
                      </a:r>
                    </a:p>
                  </a:txBody>
                  <a:tcPr/>
                </a:tc>
                <a:extLst>
                  <a:ext uri="{0D108BD9-81ED-4DB2-BD59-A6C34878D82A}">
                    <a16:rowId xmlns:a16="http://schemas.microsoft.com/office/drawing/2014/main" val="3532899760"/>
                  </a:ext>
                </a:extLst>
              </a:tr>
              <a:tr h="676656">
                <a:tc>
                  <a:txBody>
                    <a:bodyPr/>
                    <a:lstStyle/>
                    <a:p>
                      <a:r>
                        <a:rPr lang="en-US" b="1" dirty="0"/>
                        <a:t>Cost</a:t>
                      </a:r>
                    </a:p>
                  </a:txBody>
                  <a:tcPr/>
                </a:tc>
                <a:tc>
                  <a:txBody>
                    <a:bodyPr/>
                    <a:lstStyle/>
                    <a:p>
                      <a:pPr algn="ctr"/>
                      <a:r>
                        <a:rPr lang="en-US" sz="1800" b="1" kern="1200" dirty="0">
                          <a:solidFill>
                            <a:srgbClr val="00B050"/>
                          </a:solidFill>
                          <a:latin typeface="+mn-lt"/>
                          <a:ea typeface="+mn-ea"/>
                          <a:cs typeface="+mn-cs"/>
                        </a:rPr>
                        <a:t>Low</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rPr>
                        <a:t>Higher</a:t>
                      </a:r>
                    </a:p>
                  </a:txBody>
                  <a:tcPr/>
                </a:tc>
                <a:tc>
                  <a:txBody>
                    <a:bodyPr/>
                    <a:lstStyle/>
                    <a:p>
                      <a:pPr algn="ctr"/>
                      <a:r>
                        <a:rPr lang="en-US" b="1" dirty="0">
                          <a:solidFill>
                            <a:srgbClr val="FF0000"/>
                          </a:solidFill>
                        </a:rPr>
                        <a:t>High</a:t>
                      </a:r>
                      <a:endParaRPr lang="en-US" b="1" dirty="0">
                        <a:solidFill>
                          <a:srgbClr val="92D050"/>
                        </a:solidFill>
                      </a:endParaRPr>
                    </a:p>
                  </a:txBody>
                  <a:tcPr/>
                </a:tc>
                <a:extLst>
                  <a:ext uri="{0D108BD9-81ED-4DB2-BD59-A6C34878D82A}">
                    <a16:rowId xmlns:a16="http://schemas.microsoft.com/office/drawing/2014/main" val="3529074522"/>
                  </a:ext>
                </a:extLst>
              </a:tr>
              <a:tr h="676656">
                <a:tc>
                  <a:txBody>
                    <a:bodyPr/>
                    <a:lstStyle/>
                    <a:p>
                      <a:r>
                        <a:rPr lang="en-US" b="1" dirty="0"/>
                        <a:t>Safety</a:t>
                      </a:r>
                    </a:p>
                  </a:txBody>
                  <a:tcPr/>
                </a:tc>
                <a:tc>
                  <a:txBody>
                    <a:bodyPr/>
                    <a:lstStyle/>
                    <a:p>
                      <a:pPr algn="ctr"/>
                      <a:r>
                        <a:rPr lang="en-US" sz="1800" b="1" kern="1200" dirty="0">
                          <a:solidFill>
                            <a:srgbClr val="00B050"/>
                          </a:solidFill>
                          <a:latin typeface="+mn-lt"/>
                          <a:ea typeface="+mn-ea"/>
                          <a:cs typeface="+mn-cs"/>
                        </a:rPr>
                        <a:t>Best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Good</a:t>
                      </a:r>
                    </a:p>
                    <a:p>
                      <a:pPr algn="ctr"/>
                      <a:endParaRPr lang="en-US" b="1" dirty="0">
                        <a:solidFill>
                          <a:schemeClr val="tx1"/>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rgbClr val="92D050"/>
                          </a:solidFill>
                          <a:latin typeface="+mn-lt"/>
                          <a:ea typeface="+mn-ea"/>
                          <a:cs typeface="+mn-cs"/>
                        </a:rPr>
                        <a:t>Better</a:t>
                      </a:r>
                    </a:p>
                    <a:p>
                      <a:pPr algn="ctr"/>
                      <a:endParaRPr lang="en-US" b="1" dirty="0">
                        <a:solidFill>
                          <a:srgbClr val="92D050"/>
                        </a:solidFill>
                      </a:endParaRPr>
                    </a:p>
                  </a:txBody>
                  <a:tcPr/>
                </a:tc>
                <a:extLst>
                  <a:ext uri="{0D108BD9-81ED-4DB2-BD59-A6C34878D82A}">
                    <a16:rowId xmlns:a16="http://schemas.microsoft.com/office/drawing/2014/main" val="4032870869"/>
                  </a:ext>
                </a:extLst>
              </a:tr>
              <a:tr h="676656">
                <a:tc>
                  <a:txBody>
                    <a:bodyPr/>
                    <a:lstStyle/>
                    <a:p>
                      <a:r>
                        <a:rPr lang="en-US" b="1" dirty="0"/>
                        <a:t>Truck Operations</a:t>
                      </a:r>
                    </a:p>
                  </a:txBody>
                  <a:tcPr/>
                </a:tc>
                <a:tc>
                  <a:txBody>
                    <a:bodyPr/>
                    <a:lstStyle/>
                    <a:p>
                      <a:pPr algn="ctr"/>
                      <a:r>
                        <a:rPr lang="en-US" sz="1800" b="1" kern="1200" dirty="0">
                          <a:solidFill>
                            <a:schemeClr val="tx1"/>
                          </a:solidFill>
                          <a:latin typeface="+mn-lt"/>
                          <a:ea typeface="+mn-ea"/>
                          <a:cs typeface="+mn-cs"/>
                        </a:rPr>
                        <a:t>No Change</a:t>
                      </a:r>
                    </a:p>
                  </a:txBody>
                  <a:tcPr/>
                </a:tc>
                <a:tc>
                  <a:txBody>
                    <a:bodyPr/>
                    <a:lstStyle/>
                    <a:p>
                      <a:pPr algn="ctr"/>
                      <a:r>
                        <a:rPr lang="en-US" b="1" dirty="0">
                          <a:solidFill>
                            <a:schemeClr val="tx1"/>
                          </a:solidFill>
                        </a:rPr>
                        <a:t>Minor Change</a:t>
                      </a:r>
                    </a:p>
                  </a:txBody>
                  <a:tcPr/>
                </a:tc>
                <a:tc>
                  <a:txBody>
                    <a:bodyPr/>
                    <a:lstStyle/>
                    <a:p>
                      <a:pPr algn="ctr"/>
                      <a:r>
                        <a:rPr lang="en-US" b="1" dirty="0">
                          <a:solidFill>
                            <a:srgbClr val="FF0000"/>
                          </a:solidFill>
                        </a:rPr>
                        <a:t>Major Change</a:t>
                      </a:r>
                    </a:p>
                  </a:txBody>
                  <a:tcPr/>
                </a:tc>
                <a:extLst>
                  <a:ext uri="{0D108BD9-81ED-4DB2-BD59-A6C34878D82A}">
                    <a16:rowId xmlns:a16="http://schemas.microsoft.com/office/drawing/2014/main" val="3011446141"/>
                  </a:ext>
                </a:extLst>
              </a:tr>
              <a:tr h="676656">
                <a:tc>
                  <a:txBody>
                    <a:bodyPr/>
                    <a:lstStyle/>
                    <a:p>
                      <a:r>
                        <a:rPr lang="en-US" b="1" dirty="0"/>
                        <a:t>Other Corridors</a:t>
                      </a:r>
                    </a:p>
                  </a:txBody>
                  <a:tcPr/>
                </a:tc>
                <a:tc>
                  <a:txBody>
                    <a:bodyPr/>
                    <a:lstStyle/>
                    <a:p>
                      <a:pPr algn="ctr"/>
                      <a:r>
                        <a:rPr lang="en-US" sz="1800" b="1" kern="1200" dirty="0">
                          <a:solidFill>
                            <a:schemeClr val="tx1"/>
                          </a:solidFill>
                          <a:latin typeface="+mn-lt"/>
                          <a:ea typeface="+mn-ea"/>
                          <a:cs typeface="+mn-cs"/>
                        </a:rPr>
                        <a:t>No Change</a:t>
                      </a:r>
                    </a:p>
                  </a:txBody>
                  <a:tcPr/>
                </a:tc>
                <a:tc>
                  <a:txBody>
                    <a:bodyPr/>
                    <a:lstStyle/>
                    <a:p>
                      <a:pPr algn="ctr"/>
                      <a:r>
                        <a:rPr lang="en-US" b="1" dirty="0">
                          <a:solidFill>
                            <a:srgbClr val="FF0000"/>
                          </a:solidFill>
                        </a:rPr>
                        <a:t>Negative Impact</a:t>
                      </a:r>
                    </a:p>
                  </a:txBody>
                  <a:tcPr/>
                </a:tc>
                <a:tc>
                  <a:txBody>
                    <a:bodyPr/>
                    <a:lstStyle/>
                    <a:p>
                      <a:pPr algn="ctr"/>
                      <a:r>
                        <a:rPr lang="en-US" b="1" dirty="0">
                          <a:solidFill>
                            <a:srgbClr val="FF0000"/>
                          </a:solidFill>
                        </a:rPr>
                        <a:t>Negative Impact</a:t>
                      </a:r>
                    </a:p>
                  </a:txBody>
                  <a:tcPr/>
                </a:tc>
                <a:extLst>
                  <a:ext uri="{0D108BD9-81ED-4DB2-BD59-A6C34878D82A}">
                    <a16:rowId xmlns:a16="http://schemas.microsoft.com/office/drawing/2014/main" val="2642796169"/>
                  </a:ext>
                </a:extLst>
              </a:tr>
            </a:tbl>
          </a:graphicData>
        </a:graphic>
      </p:graphicFrame>
    </p:spTree>
    <p:extLst>
      <p:ext uri="{BB962C8B-B14F-4D97-AF65-F5344CB8AC3E}">
        <p14:creationId xmlns:p14="http://schemas.microsoft.com/office/powerpoint/2010/main" val="2802857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Benefit/Cost Ratio</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2611125445"/>
              </p:ext>
            </p:extLst>
          </p:nvPr>
        </p:nvGraphicFramePr>
        <p:xfrm>
          <a:off x="152400" y="1419026"/>
          <a:ext cx="8480981" cy="3183364"/>
        </p:xfrm>
        <a:graphic>
          <a:graphicData uri="http://schemas.openxmlformats.org/drawingml/2006/table">
            <a:tbl>
              <a:tblPr firstRow="1" bandRow="1">
                <a:tableStyleId>{5C22544A-7EE6-4342-B048-85BDC9FD1C3A}</a:tableStyleId>
              </a:tblPr>
              <a:tblGrid>
                <a:gridCol w="2365931">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Impact</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835783">
                <a:tc>
                  <a:txBody>
                    <a:bodyPr/>
                    <a:lstStyle/>
                    <a:p>
                      <a:r>
                        <a:rPr lang="en-US" b="1" dirty="0"/>
                        <a:t>Annual Cost</a:t>
                      </a:r>
                    </a:p>
                  </a:txBody>
                  <a:tcPr/>
                </a:tc>
                <a:tc>
                  <a:txBody>
                    <a:bodyPr/>
                    <a:lstStyle/>
                    <a:p>
                      <a:pPr algn="ctr"/>
                      <a:r>
                        <a:rPr lang="en-US" b="1" dirty="0">
                          <a:solidFill>
                            <a:schemeClr val="tx1"/>
                          </a:solidFill>
                        </a:rPr>
                        <a:t>$0.11 Million</a:t>
                      </a:r>
                    </a:p>
                  </a:txBody>
                  <a:tcPr/>
                </a:tc>
                <a:tc>
                  <a:txBody>
                    <a:bodyPr/>
                    <a:lstStyle/>
                    <a:p>
                      <a:pPr algn="ctr"/>
                      <a:r>
                        <a:rPr lang="en-US" b="1" dirty="0">
                          <a:solidFill>
                            <a:schemeClr val="tx1"/>
                          </a:solidFill>
                        </a:rPr>
                        <a:t>$2.7 Million</a:t>
                      </a:r>
                    </a:p>
                  </a:txBody>
                  <a:tcPr/>
                </a:tc>
                <a:tc>
                  <a:txBody>
                    <a:bodyPr/>
                    <a:lstStyle/>
                    <a:p>
                      <a:pPr algn="ctr"/>
                      <a:r>
                        <a:rPr lang="en-US" b="1" dirty="0">
                          <a:solidFill>
                            <a:schemeClr val="tx1"/>
                          </a:solidFill>
                        </a:rPr>
                        <a:t>$1.3 Million</a:t>
                      </a:r>
                    </a:p>
                  </a:txBody>
                  <a:tcPr/>
                </a:tc>
                <a:extLst>
                  <a:ext uri="{0D108BD9-81ED-4DB2-BD59-A6C34878D82A}">
                    <a16:rowId xmlns:a16="http://schemas.microsoft.com/office/drawing/2014/main" val="587334691"/>
                  </a:ext>
                </a:extLst>
              </a:tr>
              <a:tr h="835783">
                <a:tc>
                  <a:txBody>
                    <a:bodyPr/>
                    <a:lstStyle/>
                    <a:p>
                      <a:r>
                        <a:rPr lang="en-US" b="1" dirty="0"/>
                        <a:t>Annual Benefits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$0.12 Million</a:t>
                      </a:r>
                      <a:endParaRPr lang="en-US" b="1"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$0.2 Million</a:t>
                      </a:r>
                    </a:p>
                  </a:txBody>
                  <a:tcPr/>
                </a:tc>
                <a:tc>
                  <a:txBody>
                    <a:bodyPr/>
                    <a:lstStyle/>
                    <a:p>
                      <a:pPr algn="ctr"/>
                      <a:r>
                        <a:rPr lang="en-US" b="1" dirty="0">
                          <a:solidFill>
                            <a:srgbClr val="FF0000"/>
                          </a:solidFill>
                        </a:rPr>
                        <a:t>($2.0) Million</a:t>
                      </a:r>
                    </a:p>
                  </a:txBody>
                  <a:tcPr/>
                </a:tc>
                <a:extLst>
                  <a:ext uri="{0D108BD9-81ED-4DB2-BD59-A6C34878D82A}">
                    <a16:rowId xmlns:a16="http://schemas.microsoft.com/office/drawing/2014/main" val="3532899760"/>
                  </a:ext>
                </a:extLst>
              </a:tr>
              <a:tr h="871718">
                <a:tc>
                  <a:txBody>
                    <a:bodyPr/>
                    <a:lstStyle/>
                    <a:p>
                      <a:r>
                        <a:rPr lang="en-US" b="1" dirty="0"/>
                        <a:t>Benefit / Cost Ratio</a:t>
                      </a:r>
                    </a:p>
                  </a:txBody>
                  <a:tcPr/>
                </a:tc>
                <a:tc>
                  <a:txBody>
                    <a:bodyPr/>
                    <a:lstStyle/>
                    <a:p>
                      <a:pPr algn="ctr"/>
                      <a:r>
                        <a:rPr lang="en-US" sz="1800" b="1" kern="1200" dirty="0">
                          <a:solidFill>
                            <a:srgbClr val="00B050"/>
                          </a:solidFill>
                          <a:latin typeface="+mn-lt"/>
                          <a:ea typeface="+mn-ea"/>
                          <a:cs typeface="+mn-cs"/>
                        </a:rPr>
                        <a:t>1.08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0.07</a:t>
                      </a:r>
                    </a:p>
                  </a:txBody>
                  <a:tcPr/>
                </a:tc>
                <a:tc>
                  <a:txBody>
                    <a:bodyPr/>
                    <a:lstStyle/>
                    <a:p>
                      <a:pPr algn="ctr"/>
                      <a:r>
                        <a:rPr lang="en-US" b="1" dirty="0">
                          <a:solidFill>
                            <a:srgbClr val="FF0000"/>
                          </a:solidFill>
                        </a:rPr>
                        <a:t>(1.53)</a:t>
                      </a:r>
                      <a:endParaRPr lang="en-US" b="1" dirty="0">
                        <a:solidFill>
                          <a:srgbClr val="92D050"/>
                        </a:solidFill>
                      </a:endParaRPr>
                    </a:p>
                  </a:txBody>
                  <a:tcPr/>
                </a:tc>
                <a:extLst>
                  <a:ext uri="{0D108BD9-81ED-4DB2-BD59-A6C34878D82A}">
                    <a16:rowId xmlns:a16="http://schemas.microsoft.com/office/drawing/2014/main" val="3529074522"/>
                  </a:ext>
                </a:extLst>
              </a:tr>
            </a:tbl>
          </a:graphicData>
        </a:graphic>
      </p:graphicFrame>
    </p:spTree>
    <p:extLst>
      <p:ext uri="{BB962C8B-B14F-4D97-AF65-F5344CB8AC3E}">
        <p14:creationId xmlns:p14="http://schemas.microsoft.com/office/powerpoint/2010/main" val="30794069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7848600" cy="1143000"/>
          </a:xfrm>
        </p:spPr>
        <p:txBody>
          <a:bodyPr>
            <a:normAutofit fontScale="90000"/>
          </a:bodyPr>
          <a:lstStyle/>
          <a:p>
            <a:pPr algn="l"/>
            <a:r>
              <a:rPr lang="en-US" dirty="0">
                <a:solidFill>
                  <a:schemeClr val="bg1"/>
                </a:solidFill>
              </a:rPr>
              <a:t>Economic Development - Alt B</a:t>
            </a:r>
          </a:p>
        </p:txBody>
      </p:sp>
      <p:pic>
        <p:nvPicPr>
          <p:cNvPr id="4" name="Picture 3">
            <a:extLst>
              <a:ext uri="{FF2B5EF4-FFF2-40B4-BE49-F238E27FC236}">
                <a16:creationId xmlns:a16="http://schemas.microsoft.com/office/drawing/2014/main" id="{CF446E9A-55DF-42A6-BC2D-8AA741D1120B}"/>
              </a:ext>
            </a:extLst>
          </p:cNvPr>
          <p:cNvPicPr/>
          <p:nvPr/>
        </p:nvPicPr>
        <p:blipFill rotWithShape="1">
          <a:blip r:embed="rId3"/>
          <a:srcRect l="25015" t="22233" r="22382" b="11942"/>
          <a:stretch/>
        </p:blipFill>
        <p:spPr bwMode="auto">
          <a:xfrm>
            <a:off x="76200" y="609600"/>
            <a:ext cx="8763000" cy="6019800"/>
          </a:xfrm>
          <a:prstGeom prst="rect">
            <a:avLst/>
          </a:prstGeom>
          <a:ln>
            <a:solidFill>
              <a:schemeClr val="tx1"/>
            </a:solidFill>
          </a:ln>
          <a:extLst>
            <a:ext uri="{53640926-AAD7-44D8-BBD7-CCE9431645EC}">
              <a14:shadowObscured xmlns:a14="http://schemas.microsoft.com/office/drawing/2010/main"/>
            </a:ext>
          </a:extLst>
        </p:spPr>
      </p:pic>
      <p:graphicFrame>
        <p:nvGraphicFramePr>
          <p:cNvPr id="6" name="Chart 5">
            <a:extLst>
              <a:ext uri="{FF2B5EF4-FFF2-40B4-BE49-F238E27FC236}">
                <a16:creationId xmlns:a16="http://schemas.microsoft.com/office/drawing/2014/main" id="{118C3A79-5641-491F-8690-00E6020050E7}"/>
              </a:ext>
            </a:extLst>
          </p:cNvPr>
          <p:cNvGraphicFramePr>
            <a:graphicFrameLocks/>
          </p:cNvGraphicFramePr>
          <p:nvPr>
            <p:extLst/>
          </p:nvPr>
        </p:nvGraphicFramePr>
        <p:xfrm>
          <a:off x="5715000" y="914400"/>
          <a:ext cx="3352800" cy="221687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968998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a:xfrm>
            <a:off x="457200" y="-228600"/>
            <a:ext cx="5943600" cy="1143000"/>
          </a:xfrm>
        </p:spPr>
        <p:txBody>
          <a:bodyPr>
            <a:normAutofit/>
          </a:bodyPr>
          <a:lstStyle/>
          <a:p>
            <a:pPr algn="l"/>
            <a:r>
              <a:rPr lang="en-US" dirty="0">
                <a:solidFill>
                  <a:schemeClr val="bg1"/>
                </a:solidFill>
              </a:rPr>
              <a:t>Benefit/Cost Ratio</a:t>
            </a:r>
          </a:p>
        </p:txBody>
      </p:sp>
      <p:graphicFrame>
        <p:nvGraphicFramePr>
          <p:cNvPr id="3" name="Table 2">
            <a:extLst>
              <a:ext uri="{FF2B5EF4-FFF2-40B4-BE49-F238E27FC236}">
                <a16:creationId xmlns:a16="http://schemas.microsoft.com/office/drawing/2014/main" id="{D2844C15-1B5C-4F36-9F36-26E9344E8B90}"/>
              </a:ext>
            </a:extLst>
          </p:cNvPr>
          <p:cNvGraphicFramePr>
            <a:graphicFrameLocks noGrp="1"/>
          </p:cNvGraphicFramePr>
          <p:nvPr>
            <p:extLst>
              <p:ext uri="{D42A27DB-BD31-4B8C-83A1-F6EECF244321}">
                <p14:modId xmlns:p14="http://schemas.microsoft.com/office/powerpoint/2010/main" val="2566392832"/>
              </p:ext>
            </p:extLst>
          </p:nvPr>
        </p:nvGraphicFramePr>
        <p:xfrm>
          <a:off x="152400" y="1419026"/>
          <a:ext cx="8480981" cy="4055082"/>
        </p:xfrm>
        <a:graphic>
          <a:graphicData uri="http://schemas.openxmlformats.org/drawingml/2006/table">
            <a:tbl>
              <a:tblPr firstRow="1" bandRow="1">
                <a:tableStyleId>{5C22544A-7EE6-4342-B048-85BDC9FD1C3A}</a:tableStyleId>
              </a:tblPr>
              <a:tblGrid>
                <a:gridCol w="2365931">
                  <a:extLst>
                    <a:ext uri="{9D8B030D-6E8A-4147-A177-3AD203B41FA5}">
                      <a16:colId xmlns:a16="http://schemas.microsoft.com/office/drawing/2014/main" val="1691188855"/>
                    </a:ext>
                  </a:extLst>
                </a:gridCol>
                <a:gridCol w="2000250">
                  <a:extLst>
                    <a:ext uri="{9D8B030D-6E8A-4147-A177-3AD203B41FA5}">
                      <a16:colId xmlns:a16="http://schemas.microsoft.com/office/drawing/2014/main" val="3233489964"/>
                    </a:ext>
                  </a:extLst>
                </a:gridCol>
                <a:gridCol w="2057400">
                  <a:extLst>
                    <a:ext uri="{9D8B030D-6E8A-4147-A177-3AD203B41FA5}">
                      <a16:colId xmlns:a16="http://schemas.microsoft.com/office/drawing/2014/main" val="1040546016"/>
                    </a:ext>
                  </a:extLst>
                </a:gridCol>
                <a:gridCol w="2057400">
                  <a:extLst>
                    <a:ext uri="{9D8B030D-6E8A-4147-A177-3AD203B41FA5}">
                      <a16:colId xmlns:a16="http://schemas.microsoft.com/office/drawing/2014/main" val="754435073"/>
                    </a:ext>
                  </a:extLst>
                </a:gridCol>
              </a:tblGrid>
              <a:tr h="553099">
                <a:tc>
                  <a:txBody>
                    <a:bodyPr/>
                    <a:lstStyle/>
                    <a:p>
                      <a:r>
                        <a:rPr lang="en-US" dirty="0"/>
                        <a:t>Impact</a:t>
                      </a:r>
                    </a:p>
                  </a:txBody>
                  <a:tcPr/>
                </a:tc>
                <a:tc>
                  <a:txBody>
                    <a:bodyPr/>
                    <a:lstStyle/>
                    <a:p>
                      <a:pPr algn="ctr"/>
                      <a:r>
                        <a:rPr lang="en-US" dirty="0"/>
                        <a:t>Alt A (In Line)</a:t>
                      </a:r>
                    </a:p>
                  </a:txBody>
                  <a:tcPr/>
                </a:tc>
                <a:tc>
                  <a:txBody>
                    <a:bodyPr/>
                    <a:lstStyle/>
                    <a:p>
                      <a:pPr algn="ctr"/>
                      <a:r>
                        <a:rPr lang="en-US" dirty="0"/>
                        <a:t>Alt B (New Alignment)</a:t>
                      </a:r>
                    </a:p>
                  </a:txBody>
                  <a:tcPr/>
                </a:tc>
                <a:tc>
                  <a:txBody>
                    <a:bodyPr/>
                    <a:lstStyle/>
                    <a:p>
                      <a:pPr algn="ctr"/>
                      <a:r>
                        <a:rPr lang="en-US" dirty="0"/>
                        <a:t>Alt C (VT  17)</a:t>
                      </a:r>
                    </a:p>
                  </a:txBody>
                  <a:tcPr/>
                </a:tc>
                <a:extLst>
                  <a:ext uri="{0D108BD9-81ED-4DB2-BD59-A6C34878D82A}">
                    <a16:rowId xmlns:a16="http://schemas.microsoft.com/office/drawing/2014/main" val="772279236"/>
                  </a:ext>
                </a:extLst>
              </a:tr>
              <a:tr h="835783">
                <a:tc>
                  <a:txBody>
                    <a:bodyPr/>
                    <a:lstStyle/>
                    <a:p>
                      <a:r>
                        <a:rPr lang="en-US" b="1" dirty="0"/>
                        <a:t>Annual Cost</a:t>
                      </a:r>
                    </a:p>
                  </a:txBody>
                  <a:tcPr/>
                </a:tc>
                <a:tc>
                  <a:txBody>
                    <a:bodyPr/>
                    <a:lstStyle/>
                    <a:p>
                      <a:pPr algn="ctr"/>
                      <a:r>
                        <a:rPr lang="en-US" b="1" dirty="0">
                          <a:solidFill>
                            <a:schemeClr val="tx1"/>
                          </a:solidFill>
                        </a:rPr>
                        <a:t>$0.11 Million</a:t>
                      </a:r>
                    </a:p>
                  </a:txBody>
                  <a:tcPr/>
                </a:tc>
                <a:tc>
                  <a:txBody>
                    <a:bodyPr/>
                    <a:lstStyle/>
                    <a:p>
                      <a:pPr algn="ctr"/>
                      <a:r>
                        <a:rPr lang="en-US" b="1" dirty="0">
                          <a:solidFill>
                            <a:schemeClr val="tx1"/>
                          </a:solidFill>
                        </a:rPr>
                        <a:t>$2.7 Million</a:t>
                      </a:r>
                    </a:p>
                  </a:txBody>
                  <a:tcPr/>
                </a:tc>
                <a:tc>
                  <a:txBody>
                    <a:bodyPr/>
                    <a:lstStyle/>
                    <a:p>
                      <a:pPr algn="ctr"/>
                      <a:r>
                        <a:rPr lang="en-US" b="1" dirty="0">
                          <a:solidFill>
                            <a:schemeClr val="tx1"/>
                          </a:solidFill>
                        </a:rPr>
                        <a:t>$1.3 Million</a:t>
                      </a:r>
                    </a:p>
                  </a:txBody>
                  <a:tcPr/>
                </a:tc>
                <a:extLst>
                  <a:ext uri="{0D108BD9-81ED-4DB2-BD59-A6C34878D82A}">
                    <a16:rowId xmlns:a16="http://schemas.microsoft.com/office/drawing/2014/main" val="587334691"/>
                  </a:ext>
                </a:extLst>
              </a:tr>
              <a:tr h="835783">
                <a:tc>
                  <a:txBody>
                    <a:bodyPr/>
                    <a:lstStyle/>
                    <a:p>
                      <a:r>
                        <a:rPr lang="en-US" b="1" dirty="0"/>
                        <a:t>Annual Benefits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tx1"/>
                          </a:solidFill>
                        </a:rPr>
                        <a:t>$0.12 Million</a:t>
                      </a:r>
                      <a:endParaRPr lang="en-US" b="1" dirty="0">
                        <a:solidFill>
                          <a:srgbClr val="00B050"/>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rPr>
                        <a:t>$2.8 Million</a:t>
                      </a:r>
                    </a:p>
                  </a:txBody>
                  <a:tcPr/>
                </a:tc>
                <a:tc>
                  <a:txBody>
                    <a:bodyPr/>
                    <a:lstStyle/>
                    <a:p>
                      <a:pPr algn="ctr"/>
                      <a:r>
                        <a:rPr lang="en-US" b="1" dirty="0">
                          <a:solidFill>
                            <a:srgbClr val="FF0000"/>
                          </a:solidFill>
                        </a:rPr>
                        <a:t>($2.0) Million</a:t>
                      </a:r>
                    </a:p>
                  </a:txBody>
                  <a:tcPr/>
                </a:tc>
                <a:extLst>
                  <a:ext uri="{0D108BD9-81ED-4DB2-BD59-A6C34878D82A}">
                    <a16:rowId xmlns:a16="http://schemas.microsoft.com/office/drawing/2014/main" val="3532899760"/>
                  </a:ext>
                </a:extLst>
              </a:tr>
              <a:tr h="871718">
                <a:tc>
                  <a:txBody>
                    <a:bodyPr/>
                    <a:lstStyle/>
                    <a:p>
                      <a:r>
                        <a:rPr lang="en-US" b="1" dirty="0"/>
                        <a:t>Benefit / Cost Ratio</a:t>
                      </a:r>
                    </a:p>
                  </a:txBody>
                  <a:tcPr/>
                </a:tc>
                <a:tc>
                  <a:txBody>
                    <a:bodyPr/>
                    <a:lstStyle/>
                    <a:p>
                      <a:pPr algn="ctr"/>
                      <a:r>
                        <a:rPr lang="en-US" sz="1800" b="1" kern="1200" dirty="0">
                          <a:solidFill>
                            <a:schemeClr val="tx1"/>
                          </a:solidFill>
                          <a:latin typeface="+mn-lt"/>
                          <a:ea typeface="+mn-ea"/>
                          <a:cs typeface="+mn-cs"/>
                        </a:rPr>
                        <a:t>1.08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dirty="0">
                        <a:solidFill>
                          <a:schemeClr val="tx1"/>
                        </a:solidFill>
                      </a:endParaRPr>
                    </a:p>
                  </a:txBody>
                  <a:tcPr/>
                </a:tc>
                <a:tc>
                  <a:txBody>
                    <a:bodyPr/>
                    <a:lstStyle/>
                    <a:p>
                      <a:pPr algn="ctr"/>
                      <a:r>
                        <a:rPr lang="en-US" b="1" dirty="0">
                          <a:solidFill>
                            <a:srgbClr val="FF0000"/>
                          </a:solidFill>
                        </a:rPr>
                        <a:t>(1.53)</a:t>
                      </a:r>
                      <a:endParaRPr lang="en-US" b="1" dirty="0">
                        <a:solidFill>
                          <a:srgbClr val="92D050"/>
                        </a:solidFill>
                      </a:endParaRPr>
                    </a:p>
                  </a:txBody>
                  <a:tcPr/>
                </a:tc>
                <a:extLst>
                  <a:ext uri="{0D108BD9-81ED-4DB2-BD59-A6C34878D82A}">
                    <a16:rowId xmlns:a16="http://schemas.microsoft.com/office/drawing/2014/main" val="3529074522"/>
                  </a:ext>
                </a:extLst>
              </a:tr>
              <a:tr h="871718">
                <a:tc>
                  <a:txBody>
                    <a:bodyPr/>
                    <a:lstStyle/>
                    <a:p>
                      <a:r>
                        <a:rPr lang="en-US" b="1" dirty="0"/>
                        <a:t>B/C Modified (Add New Development)</a:t>
                      </a:r>
                    </a:p>
                  </a:txBody>
                  <a:tcPr/>
                </a:tc>
                <a:tc>
                  <a:txBody>
                    <a:bodyPr/>
                    <a:lstStyle/>
                    <a:p>
                      <a:pPr algn="ctr"/>
                      <a:endParaRPr lang="en-US" sz="1800" b="1" kern="1200" dirty="0">
                        <a:solidFill>
                          <a:schemeClr val="tx1"/>
                        </a:solidFill>
                        <a:latin typeface="+mn-lt"/>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latin typeface="+mn-lt"/>
                          <a:ea typeface="+mn-ea"/>
                          <a:cs typeface="+mn-cs"/>
                        </a:rPr>
                        <a:t>1.03</a:t>
                      </a:r>
                    </a:p>
                    <a:p>
                      <a:pPr algn="ctr"/>
                      <a:endParaRPr lang="en-US" b="1" dirty="0">
                        <a:solidFill>
                          <a:schemeClr val="tx1"/>
                        </a:solidFill>
                      </a:endParaRPr>
                    </a:p>
                  </a:txBody>
                  <a:tcPr/>
                </a:tc>
                <a:tc>
                  <a:txBody>
                    <a:bodyPr/>
                    <a:lstStyle/>
                    <a:p>
                      <a:pPr algn="ctr"/>
                      <a:endParaRPr lang="en-US" b="1" dirty="0">
                        <a:solidFill>
                          <a:srgbClr val="92D050"/>
                        </a:solidFill>
                      </a:endParaRPr>
                    </a:p>
                  </a:txBody>
                  <a:tcPr/>
                </a:tc>
                <a:extLst>
                  <a:ext uri="{0D108BD9-81ED-4DB2-BD59-A6C34878D82A}">
                    <a16:rowId xmlns:a16="http://schemas.microsoft.com/office/drawing/2014/main" val="4032870869"/>
                  </a:ext>
                </a:extLst>
              </a:tr>
            </a:tbl>
          </a:graphicData>
        </a:graphic>
      </p:graphicFrame>
      <p:sp>
        <p:nvSpPr>
          <p:cNvPr id="4" name="Oval 3">
            <a:extLst>
              <a:ext uri="{FF2B5EF4-FFF2-40B4-BE49-F238E27FC236}">
                <a16:creationId xmlns:a16="http://schemas.microsoft.com/office/drawing/2014/main" id="{A0AF390A-7463-4F81-9A0E-C3540FDC12DD}"/>
              </a:ext>
            </a:extLst>
          </p:cNvPr>
          <p:cNvSpPr/>
          <p:nvPr/>
        </p:nvSpPr>
        <p:spPr>
          <a:xfrm>
            <a:off x="5029200" y="4572000"/>
            <a:ext cx="990600" cy="533400"/>
          </a:xfrm>
          <a:prstGeom prst="ellipse">
            <a:avLst/>
          </a:prstGeom>
          <a:noFill/>
          <a:ln w="571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5559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dirty="0">
                <a:solidFill>
                  <a:schemeClr val="bg1"/>
                </a:solidFill>
              </a:rPr>
              <a:t>Study Overview</a:t>
            </a:r>
          </a:p>
          <a:p>
            <a:r>
              <a:rPr lang="en-US" dirty="0">
                <a:solidFill>
                  <a:schemeClr val="bg1"/>
                </a:solidFill>
              </a:rPr>
              <a:t>Summary Findings</a:t>
            </a:r>
          </a:p>
          <a:p>
            <a:r>
              <a:rPr lang="en-US" dirty="0">
                <a:solidFill>
                  <a:schemeClr val="bg1"/>
                </a:solidFill>
              </a:rPr>
              <a:t>Alternatives Analysis</a:t>
            </a:r>
          </a:p>
          <a:p>
            <a:r>
              <a:rPr lang="en-US" b="1" dirty="0">
                <a:solidFill>
                  <a:schemeClr val="bg1"/>
                </a:solidFill>
                <a:highlight>
                  <a:srgbClr val="FF0000"/>
                </a:highlight>
              </a:rPr>
              <a:t>Recommendations</a:t>
            </a:r>
          </a:p>
          <a:p>
            <a:r>
              <a:rPr lang="en-US" dirty="0">
                <a:solidFill>
                  <a:schemeClr val="bg1"/>
                </a:solidFill>
              </a:rPr>
              <a:t>Next Steps</a:t>
            </a:r>
          </a:p>
          <a:p>
            <a:r>
              <a:rPr lang="en-US" dirty="0">
                <a:solidFill>
                  <a:schemeClr val="bg1"/>
                </a:solidFill>
              </a:rPr>
              <a:t>Discussion</a:t>
            </a:r>
          </a:p>
        </p:txBody>
      </p:sp>
    </p:spTree>
    <p:extLst>
      <p:ext uri="{BB962C8B-B14F-4D97-AF65-F5344CB8AC3E}">
        <p14:creationId xmlns:p14="http://schemas.microsoft.com/office/powerpoint/2010/main" val="3109504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Recommendations</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a:xfrm>
            <a:off x="304800" y="1600200"/>
            <a:ext cx="8382000" cy="4525963"/>
          </a:xfrm>
        </p:spPr>
        <p:txBody>
          <a:bodyPr>
            <a:normAutofit/>
          </a:bodyPr>
          <a:lstStyle/>
          <a:p>
            <a:r>
              <a:rPr lang="en-US" b="1" dirty="0">
                <a:solidFill>
                  <a:schemeClr val="bg1"/>
                </a:solidFill>
              </a:rPr>
              <a:t>Execute</a:t>
            </a:r>
            <a:r>
              <a:rPr lang="en-US" dirty="0">
                <a:solidFill>
                  <a:schemeClr val="bg1"/>
                </a:solidFill>
              </a:rPr>
              <a:t> Alternative A (In Line Alternative)</a:t>
            </a:r>
          </a:p>
          <a:p>
            <a:r>
              <a:rPr lang="en-US" b="1" dirty="0">
                <a:solidFill>
                  <a:schemeClr val="bg1"/>
                </a:solidFill>
              </a:rPr>
              <a:t>Pursue</a:t>
            </a:r>
            <a:r>
              <a:rPr lang="en-US" dirty="0">
                <a:solidFill>
                  <a:schemeClr val="bg1"/>
                </a:solidFill>
              </a:rPr>
              <a:t> Alternative B (New Alignment)</a:t>
            </a:r>
          </a:p>
          <a:p>
            <a:r>
              <a:rPr lang="en-US" b="1" dirty="0">
                <a:solidFill>
                  <a:schemeClr val="bg1"/>
                </a:solidFill>
              </a:rPr>
              <a:t>Table</a:t>
            </a:r>
            <a:r>
              <a:rPr lang="en-US" dirty="0">
                <a:solidFill>
                  <a:schemeClr val="bg1"/>
                </a:solidFill>
              </a:rPr>
              <a:t> Alternative C (VT 17)</a:t>
            </a:r>
            <a:endParaRPr lang="en-US" i="1" dirty="0">
              <a:solidFill>
                <a:schemeClr val="bg1"/>
              </a:solidFill>
            </a:endParaRPr>
          </a:p>
        </p:txBody>
      </p:sp>
    </p:spTree>
    <p:extLst>
      <p:ext uri="{BB962C8B-B14F-4D97-AF65-F5344CB8AC3E}">
        <p14:creationId xmlns:p14="http://schemas.microsoft.com/office/powerpoint/2010/main" val="20671551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dirty="0">
                <a:solidFill>
                  <a:schemeClr val="bg1"/>
                </a:solidFill>
              </a:rPr>
              <a:t>Study Overview</a:t>
            </a:r>
          </a:p>
          <a:p>
            <a:r>
              <a:rPr lang="en-US" dirty="0">
                <a:solidFill>
                  <a:schemeClr val="bg1"/>
                </a:solidFill>
              </a:rPr>
              <a:t>Summary Findings</a:t>
            </a:r>
          </a:p>
          <a:p>
            <a:r>
              <a:rPr lang="en-US" dirty="0">
                <a:solidFill>
                  <a:schemeClr val="bg1"/>
                </a:solidFill>
              </a:rPr>
              <a:t>Alternatives Analysis</a:t>
            </a:r>
          </a:p>
          <a:p>
            <a:r>
              <a:rPr lang="en-US" dirty="0">
                <a:solidFill>
                  <a:schemeClr val="bg1"/>
                </a:solidFill>
              </a:rPr>
              <a:t>Recommendations</a:t>
            </a:r>
          </a:p>
          <a:p>
            <a:r>
              <a:rPr lang="en-US" b="1" dirty="0">
                <a:solidFill>
                  <a:schemeClr val="bg1"/>
                </a:solidFill>
                <a:highlight>
                  <a:srgbClr val="FF0000"/>
                </a:highlight>
              </a:rPr>
              <a:t>Next Steps</a:t>
            </a:r>
          </a:p>
          <a:p>
            <a:r>
              <a:rPr lang="en-US" dirty="0">
                <a:solidFill>
                  <a:schemeClr val="bg1"/>
                </a:solidFill>
              </a:rPr>
              <a:t>Discussion</a:t>
            </a:r>
          </a:p>
        </p:txBody>
      </p:sp>
    </p:spTree>
    <p:extLst>
      <p:ext uri="{BB962C8B-B14F-4D97-AF65-F5344CB8AC3E}">
        <p14:creationId xmlns:p14="http://schemas.microsoft.com/office/powerpoint/2010/main" val="5970705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Next Steps</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a:xfrm>
            <a:off x="304800" y="1295400"/>
            <a:ext cx="8382000" cy="5287962"/>
          </a:xfrm>
        </p:spPr>
        <p:txBody>
          <a:bodyPr>
            <a:normAutofit/>
          </a:bodyPr>
          <a:lstStyle/>
          <a:p>
            <a:r>
              <a:rPr lang="en-US" b="1" dirty="0" err="1">
                <a:solidFill>
                  <a:schemeClr val="bg1"/>
                </a:solidFill>
              </a:rPr>
              <a:t>VTrans</a:t>
            </a:r>
            <a:r>
              <a:rPr lang="en-US" b="1" dirty="0">
                <a:solidFill>
                  <a:schemeClr val="bg1"/>
                </a:solidFill>
              </a:rPr>
              <a:t> Capital Plan</a:t>
            </a:r>
            <a:endParaRPr lang="en-US" b="1" i="1" dirty="0">
              <a:solidFill>
                <a:schemeClr val="bg1"/>
              </a:solidFill>
            </a:endParaRPr>
          </a:p>
          <a:p>
            <a:pPr lvl="1"/>
            <a:r>
              <a:rPr lang="en-US" dirty="0">
                <a:solidFill>
                  <a:schemeClr val="bg1"/>
                </a:solidFill>
              </a:rPr>
              <a:t>ACRPC TAC Approval</a:t>
            </a:r>
          </a:p>
          <a:p>
            <a:pPr lvl="1"/>
            <a:r>
              <a:rPr lang="en-US" dirty="0">
                <a:solidFill>
                  <a:schemeClr val="bg1"/>
                </a:solidFill>
              </a:rPr>
              <a:t>ACRPC Approval</a:t>
            </a:r>
          </a:p>
          <a:p>
            <a:pPr lvl="1"/>
            <a:r>
              <a:rPr lang="en-US" dirty="0">
                <a:solidFill>
                  <a:schemeClr val="bg1"/>
                </a:solidFill>
              </a:rPr>
              <a:t>Municipal Endorsements</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pic>
        <p:nvPicPr>
          <p:cNvPr id="4" name="Picture 3">
            <a:extLst>
              <a:ext uri="{FF2B5EF4-FFF2-40B4-BE49-F238E27FC236}">
                <a16:creationId xmlns:a16="http://schemas.microsoft.com/office/drawing/2014/main" id="{201C10EE-745E-4908-859E-DA3BA9C5A224}"/>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495801" y="3382916"/>
            <a:ext cx="4343400" cy="3231490"/>
          </a:xfrm>
          <a:prstGeom prst="rect">
            <a:avLst/>
          </a:prstGeom>
        </p:spPr>
      </p:pic>
    </p:spTree>
    <p:extLst>
      <p:ext uri="{BB962C8B-B14F-4D97-AF65-F5344CB8AC3E}">
        <p14:creationId xmlns:p14="http://schemas.microsoft.com/office/powerpoint/2010/main" val="131611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Why We’re Here</a:t>
            </a:r>
          </a:p>
        </p:txBody>
      </p:sp>
      <p:pic>
        <p:nvPicPr>
          <p:cNvPr id="3" name="Picture 2">
            <a:extLst>
              <a:ext uri="{FF2B5EF4-FFF2-40B4-BE49-F238E27FC236}">
                <a16:creationId xmlns:a16="http://schemas.microsoft.com/office/drawing/2014/main" id="{EB17CEF7-CF78-422C-96EE-CAC9E323DB1F}"/>
              </a:ext>
            </a:extLst>
          </p:cNvPr>
          <p:cNvPicPr>
            <a:picLocks noChangeAspect="1"/>
          </p:cNvPicPr>
          <p:nvPr/>
        </p:nvPicPr>
        <p:blipFill rotWithShape="1">
          <a:blip r:embed="rId3"/>
          <a:srcRect l="25000"/>
          <a:stretch/>
        </p:blipFill>
        <p:spPr>
          <a:xfrm>
            <a:off x="4723615" y="1296186"/>
            <a:ext cx="3958472" cy="3062350"/>
          </a:xfrm>
          <a:prstGeom prst="rect">
            <a:avLst/>
          </a:prstGeom>
        </p:spPr>
      </p:pic>
      <p:pic>
        <p:nvPicPr>
          <p:cNvPr id="8" name="Picture 7">
            <a:extLst>
              <a:ext uri="{FF2B5EF4-FFF2-40B4-BE49-F238E27FC236}">
                <a16:creationId xmlns:a16="http://schemas.microsoft.com/office/drawing/2014/main" id="{975F5385-9F08-4F38-8E3A-7BB8F24E87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636" r="10606"/>
          <a:stretch/>
        </p:blipFill>
        <p:spPr>
          <a:xfrm>
            <a:off x="638666" y="2133600"/>
            <a:ext cx="2971800" cy="2942082"/>
          </a:xfrm>
          <a:prstGeom prst="rect">
            <a:avLst/>
          </a:prstGeom>
        </p:spPr>
      </p:pic>
      <p:sp>
        <p:nvSpPr>
          <p:cNvPr id="9" name="TextBox 8">
            <a:extLst>
              <a:ext uri="{FF2B5EF4-FFF2-40B4-BE49-F238E27FC236}">
                <a16:creationId xmlns:a16="http://schemas.microsoft.com/office/drawing/2014/main" id="{5DBB466C-5925-43C1-9B3A-FD96F2B6FFE9}"/>
              </a:ext>
            </a:extLst>
          </p:cNvPr>
          <p:cNvSpPr txBox="1"/>
          <p:nvPr/>
        </p:nvSpPr>
        <p:spPr>
          <a:xfrm>
            <a:off x="638666" y="1295400"/>
            <a:ext cx="2514600" cy="685800"/>
          </a:xfrm>
          <a:prstGeom prst="rect">
            <a:avLst/>
          </a:prstGeom>
          <a:solidFill>
            <a:srgbClr val="FF9B2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27940" tIns="27940" rIns="27940" bIns="27940" numCol="1" spcCol="1270" rtlCol="0" anchor="ctr" anchorCtr="0">
            <a:noAutofit/>
          </a:bodyPr>
          <a:lstStyle>
            <a:lvl1pPr indent="0">
              <a:spcBef>
                <a:spcPct val="20000"/>
              </a:spcBef>
              <a:buFont typeface="Arial" panose="020B0604020202020204" pitchFamily="34" charset="0"/>
              <a:buNone/>
              <a:defRPr sz="32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11% GRADE</a:t>
            </a:r>
          </a:p>
        </p:txBody>
      </p:sp>
      <p:sp>
        <p:nvSpPr>
          <p:cNvPr id="10" name="TextBox 9">
            <a:extLst>
              <a:ext uri="{FF2B5EF4-FFF2-40B4-BE49-F238E27FC236}">
                <a16:creationId xmlns:a16="http://schemas.microsoft.com/office/drawing/2014/main" id="{7676F88A-BF89-4995-833B-F3D03151006B}"/>
              </a:ext>
            </a:extLst>
          </p:cNvPr>
          <p:cNvSpPr txBox="1"/>
          <p:nvPr/>
        </p:nvSpPr>
        <p:spPr>
          <a:xfrm>
            <a:off x="4977353" y="4495800"/>
            <a:ext cx="3505200" cy="685800"/>
          </a:xfrm>
          <a:prstGeom prst="rect">
            <a:avLst/>
          </a:prstGeom>
          <a:solidFill>
            <a:srgbClr val="FF9B26">
              <a:hueOff val="0"/>
              <a:satOff val="0"/>
              <a:lumOff val="0"/>
              <a:alphaOff val="0"/>
            </a:srgbClr>
          </a:solidFill>
          <a:ln w="25400" cap="flat" cmpd="sng" algn="ctr">
            <a:solidFill>
              <a:prstClr val="white">
                <a:hueOff val="0"/>
                <a:satOff val="0"/>
                <a:lumOff val="0"/>
                <a:alphaOff val="0"/>
              </a:prstClr>
            </a:solidFill>
            <a:prstDash val="solid"/>
          </a:ln>
          <a:effectLst/>
        </p:spPr>
        <p:txBody>
          <a:bodyPr spcFirstLastPara="0" vert="horz" wrap="square" lIns="27940" tIns="27940" rIns="27940" bIns="27940" numCol="1" spcCol="1270" rtlCol="0" anchor="ctr" anchorCtr="0">
            <a:noAutofit/>
          </a:bodyPr>
          <a:lstStyle>
            <a:lvl1pPr indent="0">
              <a:spcBef>
                <a:spcPct val="20000"/>
              </a:spcBef>
              <a:buFont typeface="Arial" panose="020B0604020202020204" pitchFamily="34" charset="0"/>
              <a:buNone/>
              <a:defRPr sz="32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r>
              <a:rPr lang="en-US" dirty="0"/>
              <a:t>HISTORIC CENTER</a:t>
            </a:r>
          </a:p>
        </p:txBody>
      </p:sp>
      <p:sp>
        <p:nvSpPr>
          <p:cNvPr id="7" name="TextBox 6">
            <a:extLst>
              <a:ext uri="{FF2B5EF4-FFF2-40B4-BE49-F238E27FC236}">
                <a16:creationId xmlns:a16="http://schemas.microsoft.com/office/drawing/2014/main" id="{5665B49D-FE80-44FC-9BA6-18F325D14551}"/>
              </a:ext>
            </a:extLst>
          </p:cNvPr>
          <p:cNvSpPr txBox="1"/>
          <p:nvPr/>
        </p:nvSpPr>
        <p:spPr>
          <a:xfrm>
            <a:off x="1828800" y="5448744"/>
            <a:ext cx="5334000" cy="685800"/>
          </a:xfrm>
          <a:prstGeom prst="rect">
            <a:avLst/>
          </a:prstGeom>
          <a:solidFill>
            <a:srgbClr val="FF0000"/>
          </a:solidFill>
          <a:ln w="25400" cap="flat" cmpd="sng" algn="ctr">
            <a:solidFill>
              <a:prstClr val="white">
                <a:hueOff val="0"/>
                <a:satOff val="0"/>
                <a:lumOff val="0"/>
                <a:alphaOff val="0"/>
              </a:prstClr>
            </a:solidFill>
            <a:prstDash val="solid"/>
          </a:ln>
          <a:effectLst/>
        </p:spPr>
        <p:txBody>
          <a:bodyPr spcFirstLastPara="0" vert="horz" wrap="square" lIns="27940" tIns="27940" rIns="27940" bIns="27940" numCol="1" spcCol="1270" rtlCol="0" anchor="ctr" anchorCtr="0">
            <a:noAutofit/>
          </a:bodyPr>
          <a:lstStyle>
            <a:lvl1pPr indent="0">
              <a:spcBef>
                <a:spcPct val="20000"/>
              </a:spcBef>
              <a:buFont typeface="Arial" panose="020B0604020202020204" pitchFamily="34" charset="0"/>
              <a:buNone/>
              <a:defRPr sz="3200"/>
            </a:lvl1pPr>
            <a:lvl2pPr marL="742950" indent="-285750">
              <a:spcBef>
                <a:spcPct val="20000"/>
              </a:spcBef>
              <a:buFont typeface="Arial" panose="020B0604020202020204" pitchFamily="34" charset="0"/>
              <a:buChar char="–"/>
              <a:defRPr sz="2800"/>
            </a:lvl2pPr>
            <a:lvl3pPr marL="1143000" indent="-228600">
              <a:spcBef>
                <a:spcPct val="20000"/>
              </a:spcBef>
              <a:buFont typeface="Arial" panose="020B0604020202020204" pitchFamily="34" charset="0"/>
              <a:buChar char="•"/>
              <a:defRPr sz="2400"/>
            </a:lvl3pPr>
            <a:lvl4pPr marL="1600200" indent="-228600">
              <a:spcBef>
                <a:spcPct val="20000"/>
              </a:spcBef>
              <a:buFont typeface="Arial" panose="020B0604020202020204" pitchFamily="34" charset="0"/>
              <a:buChar char="–"/>
              <a:defRPr sz="2000"/>
            </a:lvl4pPr>
            <a:lvl5pPr marL="2057400" indent="-228600">
              <a:spcBef>
                <a:spcPct val="20000"/>
              </a:spcBef>
              <a:buFont typeface="Arial" panose="020B0604020202020204" pitchFamily="34" charset="0"/>
              <a:buChar char="»"/>
              <a:defRPr sz="2000"/>
            </a:lvl5pPr>
            <a:lvl6pPr marL="2514600" indent="-228600">
              <a:spcBef>
                <a:spcPct val="20000"/>
              </a:spcBef>
              <a:buFont typeface="Arial" panose="020B0604020202020204" pitchFamily="34" charset="0"/>
              <a:buChar char="•"/>
              <a:defRPr sz="2000"/>
            </a:lvl6pPr>
            <a:lvl7pPr marL="2971800" indent="-228600">
              <a:spcBef>
                <a:spcPct val="20000"/>
              </a:spcBef>
              <a:buFont typeface="Arial" panose="020B0604020202020204" pitchFamily="34" charset="0"/>
              <a:buChar char="•"/>
              <a:defRPr sz="2000"/>
            </a:lvl7pPr>
            <a:lvl8pPr marL="3429000" indent="-228600">
              <a:spcBef>
                <a:spcPct val="20000"/>
              </a:spcBef>
              <a:buFont typeface="Arial" panose="020B0604020202020204" pitchFamily="34" charset="0"/>
              <a:buChar char="•"/>
              <a:defRPr sz="2000"/>
            </a:lvl8pPr>
            <a:lvl9pPr marL="3886200" indent="-228600">
              <a:spcBef>
                <a:spcPct val="20000"/>
              </a:spcBef>
              <a:buFont typeface="Arial" panose="020B0604020202020204" pitchFamily="34" charset="0"/>
              <a:buChar char="•"/>
              <a:defRPr sz="2000"/>
            </a:lvl9pPr>
          </a:lstStyle>
          <a:p>
            <a:pPr algn="ctr"/>
            <a:r>
              <a:rPr lang="en-US" b="1" dirty="0"/>
              <a:t>800 TRUCKS PER DAY</a:t>
            </a:r>
          </a:p>
        </p:txBody>
      </p:sp>
    </p:spTree>
    <p:extLst>
      <p:ext uri="{BB962C8B-B14F-4D97-AF65-F5344CB8AC3E}">
        <p14:creationId xmlns:p14="http://schemas.microsoft.com/office/powerpoint/2010/main" val="22803742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fontScale="90000"/>
          </a:bodyPr>
          <a:lstStyle/>
          <a:p>
            <a:pPr algn="l"/>
            <a:r>
              <a:rPr lang="en-US" dirty="0" err="1">
                <a:solidFill>
                  <a:schemeClr val="bg1"/>
                </a:solidFill>
              </a:rPr>
              <a:t>VTrans</a:t>
            </a:r>
            <a:r>
              <a:rPr lang="en-US" dirty="0">
                <a:solidFill>
                  <a:schemeClr val="bg1"/>
                </a:solidFill>
              </a:rPr>
              <a:t> Project Prioritization and Selection Categories</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a:xfrm>
            <a:off x="304800" y="1600200"/>
            <a:ext cx="8382000" cy="4525963"/>
          </a:xfrm>
          <a:ln w="28575">
            <a:solidFill>
              <a:srgbClr val="FFFF00"/>
            </a:solidFill>
          </a:ln>
        </p:spPr>
        <p:txBody>
          <a:bodyPr>
            <a:normAutofit lnSpcReduction="10000"/>
          </a:bodyPr>
          <a:lstStyle/>
          <a:p>
            <a:r>
              <a:rPr lang="en-US" dirty="0">
                <a:solidFill>
                  <a:schemeClr val="bg1"/>
                </a:solidFill>
              </a:rPr>
              <a:t>Safety</a:t>
            </a:r>
          </a:p>
          <a:p>
            <a:r>
              <a:rPr lang="en-US" dirty="0">
                <a:solidFill>
                  <a:schemeClr val="bg1"/>
                </a:solidFill>
              </a:rPr>
              <a:t>Mobility/connectivity</a:t>
            </a:r>
          </a:p>
          <a:p>
            <a:r>
              <a:rPr lang="en-US" dirty="0">
                <a:solidFill>
                  <a:schemeClr val="bg1"/>
                </a:solidFill>
              </a:rPr>
              <a:t>Asset condition</a:t>
            </a:r>
          </a:p>
          <a:p>
            <a:r>
              <a:rPr lang="en-US" dirty="0">
                <a:solidFill>
                  <a:schemeClr val="bg1"/>
                </a:solidFill>
              </a:rPr>
              <a:t>Regional importance</a:t>
            </a:r>
          </a:p>
          <a:p>
            <a:r>
              <a:rPr lang="en-US" dirty="0">
                <a:solidFill>
                  <a:schemeClr val="bg1"/>
                </a:solidFill>
              </a:rPr>
              <a:t>Economic access</a:t>
            </a:r>
          </a:p>
          <a:p>
            <a:r>
              <a:rPr lang="en-US" dirty="0">
                <a:solidFill>
                  <a:schemeClr val="bg1"/>
                </a:solidFill>
              </a:rPr>
              <a:t>Flood resilience</a:t>
            </a:r>
          </a:p>
          <a:p>
            <a:r>
              <a:rPr lang="en-US" dirty="0">
                <a:solidFill>
                  <a:schemeClr val="bg1"/>
                </a:solidFill>
              </a:rPr>
              <a:t>Environment </a:t>
            </a:r>
          </a:p>
          <a:p>
            <a:r>
              <a:rPr lang="en-US" dirty="0">
                <a:solidFill>
                  <a:schemeClr val="bg1"/>
                </a:solidFill>
              </a:rPr>
              <a:t>Health access</a:t>
            </a:r>
            <a:endParaRPr lang="en-US" i="1" dirty="0">
              <a:solidFill>
                <a:schemeClr val="bg1"/>
              </a:solidFill>
            </a:endParaRPr>
          </a:p>
        </p:txBody>
      </p:sp>
    </p:spTree>
    <p:extLst>
      <p:ext uri="{BB962C8B-B14F-4D97-AF65-F5344CB8AC3E}">
        <p14:creationId xmlns:p14="http://schemas.microsoft.com/office/powerpoint/2010/main" val="175112322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00B3B78-255C-4BAB-8487-26B48F75B3EC}"/>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66800" y="1417638"/>
            <a:ext cx="6812491" cy="5109368"/>
          </a:xfrm>
        </p:spPr>
      </p:pic>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Action Item: Collect Stories</a:t>
            </a:r>
          </a:p>
        </p:txBody>
      </p:sp>
    </p:spTree>
    <p:extLst>
      <p:ext uri="{BB962C8B-B14F-4D97-AF65-F5344CB8AC3E}">
        <p14:creationId xmlns:p14="http://schemas.microsoft.com/office/powerpoint/2010/main" val="6366422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Agenda</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lstStyle/>
          <a:p>
            <a:r>
              <a:rPr lang="en-US" dirty="0">
                <a:solidFill>
                  <a:schemeClr val="bg1"/>
                </a:solidFill>
              </a:rPr>
              <a:t>Study Team</a:t>
            </a:r>
          </a:p>
          <a:p>
            <a:r>
              <a:rPr lang="en-US" dirty="0">
                <a:solidFill>
                  <a:schemeClr val="bg1"/>
                </a:solidFill>
              </a:rPr>
              <a:t>Study Overview</a:t>
            </a:r>
          </a:p>
          <a:p>
            <a:r>
              <a:rPr lang="en-US" dirty="0">
                <a:solidFill>
                  <a:schemeClr val="bg1"/>
                </a:solidFill>
              </a:rPr>
              <a:t>Summary Findings</a:t>
            </a:r>
          </a:p>
          <a:p>
            <a:r>
              <a:rPr lang="en-US" dirty="0">
                <a:solidFill>
                  <a:schemeClr val="bg1"/>
                </a:solidFill>
              </a:rPr>
              <a:t>Alternatives Analysis</a:t>
            </a:r>
          </a:p>
          <a:p>
            <a:r>
              <a:rPr lang="en-US" dirty="0">
                <a:solidFill>
                  <a:schemeClr val="bg1"/>
                </a:solidFill>
              </a:rPr>
              <a:t>Recommendations</a:t>
            </a:r>
          </a:p>
          <a:p>
            <a:r>
              <a:rPr lang="en-US" dirty="0">
                <a:solidFill>
                  <a:schemeClr val="bg1"/>
                </a:solidFill>
              </a:rPr>
              <a:t>Next Steps</a:t>
            </a:r>
          </a:p>
          <a:p>
            <a:r>
              <a:rPr lang="en-US" b="1" dirty="0">
                <a:solidFill>
                  <a:schemeClr val="bg1"/>
                </a:solidFill>
                <a:highlight>
                  <a:srgbClr val="FF0000"/>
                </a:highlight>
              </a:rPr>
              <a:t>Discussion</a:t>
            </a:r>
          </a:p>
        </p:txBody>
      </p:sp>
    </p:spTree>
    <p:extLst>
      <p:ext uri="{BB962C8B-B14F-4D97-AF65-F5344CB8AC3E}">
        <p14:creationId xmlns:p14="http://schemas.microsoft.com/office/powerpoint/2010/main" val="154205122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normAutofit/>
          </a:bodyPr>
          <a:lstStyle/>
          <a:p>
            <a:pPr algn="l"/>
            <a:r>
              <a:rPr lang="en-US" dirty="0">
                <a:solidFill>
                  <a:schemeClr val="bg1"/>
                </a:solidFill>
              </a:rPr>
              <a:t>Communications</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normAutofit fontScale="92500" lnSpcReduction="10000"/>
          </a:bodyPr>
          <a:lstStyle/>
          <a:p>
            <a:pPr marL="0" indent="0">
              <a:buNone/>
            </a:pPr>
            <a:r>
              <a:rPr lang="en-US" sz="4700" dirty="0">
                <a:ln w="0"/>
                <a:solidFill>
                  <a:schemeClr val="accent1"/>
                </a:solidFill>
                <a:effectLst>
                  <a:outerShdw blurRad="38100" dist="25400" dir="5400000" algn="ctr" rotWithShape="0">
                    <a:srgbClr val="6E747A">
                      <a:alpha val="43000"/>
                    </a:srgbClr>
                  </a:outerShdw>
                </a:effectLst>
              </a:rPr>
              <a:t>acrpc.org/programs-services/</a:t>
            </a:r>
          </a:p>
          <a:p>
            <a:pPr marL="0" indent="0">
              <a:buNone/>
            </a:pPr>
            <a:r>
              <a:rPr lang="en-US" sz="4700" dirty="0">
                <a:ln w="0"/>
                <a:solidFill>
                  <a:schemeClr val="accent1"/>
                </a:solidFill>
                <a:effectLst>
                  <a:outerShdw blurRad="38100" dist="25400" dir="5400000" algn="ctr" rotWithShape="0">
                    <a:srgbClr val="6E747A">
                      <a:alpha val="43000"/>
                    </a:srgbClr>
                  </a:outerShdw>
                </a:effectLst>
              </a:rPr>
              <a:t>transportation/transportation- projects/</a:t>
            </a:r>
          </a:p>
          <a:p>
            <a:pPr marL="571500" indent="-571500"/>
            <a:endParaRPr lang="en-US" dirty="0">
              <a:solidFill>
                <a:schemeClr val="bg1"/>
              </a:solidFill>
            </a:endParaRPr>
          </a:p>
          <a:p>
            <a:pPr marL="0" indent="0">
              <a:buNone/>
            </a:pPr>
            <a:r>
              <a:rPr lang="en-US" sz="3900" dirty="0">
                <a:solidFill>
                  <a:schemeClr val="bg1"/>
                </a:solidFill>
              </a:rPr>
              <a:t>Mike Winslow, ACRPC </a:t>
            </a:r>
            <a:r>
              <a:rPr lang="en-US" sz="4200" dirty="0">
                <a:ln w="0"/>
                <a:solidFill>
                  <a:schemeClr val="accent1"/>
                </a:solidFill>
                <a:effectLst>
                  <a:outerShdw blurRad="38100" dist="25400" dir="5400000" algn="ctr" rotWithShape="0">
                    <a:srgbClr val="6E747A">
                      <a:alpha val="43000"/>
                    </a:srgbClr>
                  </a:outerShdw>
                </a:effectLst>
              </a:rPr>
              <a:t>mwinslow@acrpc.org</a:t>
            </a:r>
          </a:p>
          <a:p>
            <a:pPr marL="0" indent="0">
              <a:buNone/>
            </a:pPr>
            <a:r>
              <a:rPr lang="en-US" dirty="0">
                <a:solidFill>
                  <a:schemeClr val="bg1"/>
                </a:solidFill>
              </a:rPr>
              <a:t>802 388-3141</a:t>
            </a:r>
          </a:p>
        </p:txBody>
      </p:sp>
    </p:spTree>
    <p:extLst>
      <p:ext uri="{BB962C8B-B14F-4D97-AF65-F5344CB8AC3E}">
        <p14:creationId xmlns:p14="http://schemas.microsoft.com/office/powerpoint/2010/main" val="3712427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Discussion</a:t>
            </a:r>
          </a:p>
        </p:txBody>
      </p:sp>
      <p:pic>
        <p:nvPicPr>
          <p:cNvPr id="6" name="Picture 5">
            <a:extLst>
              <a:ext uri="{FF2B5EF4-FFF2-40B4-BE49-F238E27FC236}">
                <a16:creationId xmlns:a16="http://schemas.microsoft.com/office/drawing/2014/main" id="{D289ED65-14B6-41BE-BD68-98C221B848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1600200"/>
            <a:ext cx="7860899" cy="4724400"/>
          </a:xfrm>
          <a:prstGeom prst="rect">
            <a:avLst/>
          </a:prstGeom>
        </p:spPr>
      </p:pic>
    </p:spTree>
    <p:extLst>
      <p:ext uri="{BB962C8B-B14F-4D97-AF65-F5344CB8AC3E}">
        <p14:creationId xmlns:p14="http://schemas.microsoft.com/office/powerpoint/2010/main" val="9173403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Study Scope</a:t>
            </a:r>
          </a:p>
        </p:txBody>
      </p:sp>
      <p:sp>
        <p:nvSpPr>
          <p:cNvPr id="3" name="Content Placeholder 2">
            <a:extLst>
              <a:ext uri="{FF2B5EF4-FFF2-40B4-BE49-F238E27FC236}">
                <a16:creationId xmlns:a16="http://schemas.microsoft.com/office/drawing/2014/main" id="{B4A68F07-CBCF-4274-A5F5-13C54C8FDF48}"/>
              </a:ext>
            </a:extLst>
          </p:cNvPr>
          <p:cNvSpPr>
            <a:spLocks noGrp="1"/>
          </p:cNvSpPr>
          <p:nvPr>
            <p:ph idx="1"/>
          </p:nvPr>
        </p:nvSpPr>
        <p:spPr/>
        <p:txBody>
          <a:bodyPr>
            <a:normAutofit/>
          </a:bodyPr>
          <a:lstStyle/>
          <a:p>
            <a:pPr marL="0" indent="0">
              <a:buNone/>
            </a:pPr>
            <a:r>
              <a:rPr lang="en-US" dirty="0">
                <a:solidFill>
                  <a:schemeClr val="bg1"/>
                </a:solidFill>
              </a:rPr>
              <a:t>Evaluate three strategies to enhance economic vitality and quality of life in </a:t>
            </a:r>
            <a:br>
              <a:rPr lang="en-US" dirty="0">
                <a:solidFill>
                  <a:schemeClr val="bg1"/>
                </a:solidFill>
              </a:rPr>
            </a:br>
            <a:r>
              <a:rPr lang="en-US" dirty="0">
                <a:solidFill>
                  <a:schemeClr val="bg1"/>
                </a:solidFill>
              </a:rPr>
              <a:t>Downtown Vergennes…..</a:t>
            </a:r>
            <a:endParaRPr lang="en-US" dirty="0">
              <a:solidFill>
                <a:srgbClr val="FF0000"/>
              </a:solidFill>
            </a:endParaRPr>
          </a:p>
        </p:txBody>
      </p:sp>
      <p:pic>
        <p:nvPicPr>
          <p:cNvPr id="4" name="Picture 3">
            <a:extLst>
              <a:ext uri="{FF2B5EF4-FFF2-40B4-BE49-F238E27FC236}">
                <a16:creationId xmlns:a16="http://schemas.microsoft.com/office/drawing/2014/main" id="{7E9A4E7D-F8AA-4E5A-90CA-6164F47DB272}"/>
              </a:ext>
            </a:extLst>
          </p:cNvPr>
          <p:cNvPicPr>
            <a:picLocks noChangeAspect="1"/>
          </p:cNvPicPr>
          <p:nvPr/>
        </p:nvPicPr>
        <p:blipFill>
          <a:blip r:embed="rId3"/>
          <a:stretch>
            <a:fillRect/>
          </a:stretch>
        </p:blipFill>
        <p:spPr>
          <a:xfrm>
            <a:off x="2362200" y="3276600"/>
            <a:ext cx="4254719" cy="3211750"/>
          </a:xfrm>
          <a:prstGeom prst="rect">
            <a:avLst/>
          </a:prstGeom>
        </p:spPr>
      </p:pic>
    </p:spTree>
    <p:extLst>
      <p:ext uri="{BB962C8B-B14F-4D97-AF65-F5344CB8AC3E}">
        <p14:creationId xmlns:p14="http://schemas.microsoft.com/office/powerpoint/2010/main" val="3162234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Study Scope</a:t>
            </a:r>
          </a:p>
        </p:txBody>
      </p:sp>
      <p:pic>
        <p:nvPicPr>
          <p:cNvPr id="4" name="Picture 3">
            <a:extLst>
              <a:ext uri="{FF2B5EF4-FFF2-40B4-BE49-F238E27FC236}">
                <a16:creationId xmlns:a16="http://schemas.microsoft.com/office/drawing/2014/main" id="{D2EBD056-08B4-41D0-8812-C1FCFB4AAE16}"/>
              </a:ext>
            </a:extLst>
          </p:cNvPr>
          <p:cNvPicPr>
            <a:picLocks noChangeAspect="1"/>
          </p:cNvPicPr>
          <p:nvPr/>
        </p:nvPicPr>
        <p:blipFill>
          <a:blip r:embed="rId3"/>
          <a:stretch>
            <a:fillRect/>
          </a:stretch>
        </p:blipFill>
        <p:spPr>
          <a:xfrm>
            <a:off x="2362200" y="2743200"/>
            <a:ext cx="5170647" cy="3459162"/>
          </a:xfrm>
          <a:prstGeom prst="rect">
            <a:avLst/>
          </a:prstGeom>
        </p:spPr>
      </p:pic>
      <p:sp>
        <p:nvSpPr>
          <p:cNvPr id="9" name="Content Placeholder 2">
            <a:extLst>
              <a:ext uri="{FF2B5EF4-FFF2-40B4-BE49-F238E27FC236}">
                <a16:creationId xmlns:a16="http://schemas.microsoft.com/office/drawing/2014/main" id="{B16BE3C0-5FAB-4F0F-AB0E-284CCE2E3D40}"/>
              </a:ext>
            </a:extLst>
          </p:cNvPr>
          <p:cNvSpPr>
            <a:spLocks noGrp="1"/>
          </p:cNvSpPr>
          <p:nvPr>
            <p:ph idx="1"/>
          </p:nvPr>
        </p:nvSpPr>
        <p:spPr>
          <a:xfrm>
            <a:off x="457200" y="1600200"/>
            <a:ext cx="8229600" cy="4525963"/>
          </a:xfrm>
        </p:spPr>
        <p:txBody>
          <a:bodyPr>
            <a:normAutofit/>
          </a:bodyPr>
          <a:lstStyle/>
          <a:p>
            <a:pPr marL="0" indent="0">
              <a:buNone/>
            </a:pPr>
            <a:r>
              <a:rPr lang="en-US" dirty="0">
                <a:solidFill>
                  <a:schemeClr val="bg1"/>
                </a:solidFill>
              </a:rPr>
              <a:t>…. while considering impacts on neighboring communities.</a:t>
            </a:r>
            <a:endParaRPr lang="en-US" dirty="0">
              <a:solidFill>
                <a:srgbClr val="FF0000"/>
              </a:solidFill>
            </a:endParaRPr>
          </a:p>
        </p:txBody>
      </p:sp>
    </p:spTree>
    <p:extLst>
      <p:ext uri="{BB962C8B-B14F-4D97-AF65-F5344CB8AC3E}">
        <p14:creationId xmlns:p14="http://schemas.microsoft.com/office/powerpoint/2010/main" val="34667423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71CBE-84A0-4EB3-975C-3D7131223BE0}"/>
              </a:ext>
            </a:extLst>
          </p:cNvPr>
          <p:cNvSpPr>
            <a:spLocks noGrp="1"/>
          </p:cNvSpPr>
          <p:nvPr>
            <p:ph type="title"/>
          </p:nvPr>
        </p:nvSpPr>
        <p:spPr/>
        <p:txBody>
          <a:bodyPr/>
          <a:lstStyle/>
          <a:p>
            <a:pPr algn="l"/>
            <a:r>
              <a:rPr lang="en-US" dirty="0">
                <a:solidFill>
                  <a:schemeClr val="bg1"/>
                </a:solidFill>
              </a:rPr>
              <a:t>Study Goal</a:t>
            </a:r>
          </a:p>
        </p:txBody>
      </p:sp>
      <p:sp>
        <p:nvSpPr>
          <p:cNvPr id="9" name="Content Placeholder 2">
            <a:extLst>
              <a:ext uri="{FF2B5EF4-FFF2-40B4-BE49-F238E27FC236}">
                <a16:creationId xmlns:a16="http://schemas.microsoft.com/office/drawing/2014/main" id="{B16BE3C0-5FAB-4F0F-AB0E-284CCE2E3D40}"/>
              </a:ext>
            </a:extLst>
          </p:cNvPr>
          <p:cNvSpPr>
            <a:spLocks noGrp="1"/>
          </p:cNvSpPr>
          <p:nvPr>
            <p:ph idx="1"/>
          </p:nvPr>
        </p:nvSpPr>
        <p:spPr>
          <a:xfrm>
            <a:off x="5103420" y="1619804"/>
            <a:ext cx="3352800" cy="533400"/>
          </a:xfrm>
        </p:spPr>
        <p:txBody>
          <a:bodyPr>
            <a:normAutofit lnSpcReduction="10000"/>
          </a:bodyPr>
          <a:lstStyle/>
          <a:p>
            <a:pPr marL="0" indent="0">
              <a:buNone/>
            </a:pPr>
            <a:r>
              <a:rPr lang="en-US" b="1" u="sng" dirty="0">
                <a:solidFill>
                  <a:schemeClr val="bg1"/>
                </a:solidFill>
              </a:rPr>
              <a:t>Build Consensus</a:t>
            </a:r>
            <a:endParaRPr lang="en-US" b="1" u="sng" dirty="0">
              <a:solidFill>
                <a:srgbClr val="FF0000"/>
              </a:solidFill>
            </a:endParaRPr>
          </a:p>
        </p:txBody>
      </p:sp>
      <p:pic>
        <p:nvPicPr>
          <p:cNvPr id="15" name="Picture 14">
            <a:extLst>
              <a:ext uri="{FF2B5EF4-FFF2-40B4-BE49-F238E27FC236}">
                <a16:creationId xmlns:a16="http://schemas.microsoft.com/office/drawing/2014/main" id="{0F3342A0-D4AC-4481-9360-8AC15C91199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22762" y="1417638"/>
            <a:ext cx="4482189" cy="2269108"/>
          </a:xfrm>
          <a:prstGeom prst="rect">
            <a:avLst/>
          </a:prstGeom>
        </p:spPr>
      </p:pic>
      <p:pic>
        <p:nvPicPr>
          <p:cNvPr id="18" name="Picture 17">
            <a:extLst>
              <a:ext uri="{FF2B5EF4-FFF2-40B4-BE49-F238E27FC236}">
                <a16:creationId xmlns:a16="http://schemas.microsoft.com/office/drawing/2014/main" id="{102C0FB1-FC35-4AC3-A2B9-8849F114C9D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4700898" y="3489925"/>
            <a:ext cx="4157845" cy="3093437"/>
          </a:xfrm>
          <a:prstGeom prst="rect">
            <a:avLst/>
          </a:prstGeom>
        </p:spPr>
      </p:pic>
      <p:sp>
        <p:nvSpPr>
          <p:cNvPr id="20" name="Arrow: Curved Right 19">
            <a:extLst>
              <a:ext uri="{FF2B5EF4-FFF2-40B4-BE49-F238E27FC236}">
                <a16:creationId xmlns:a16="http://schemas.microsoft.com/office/drawing/2014/main" id="{060CFC3A-20F5-4EBF-9211-687CA1457430}"/>
              </a:ext>
            </a:extLst>
          </p:cNvPr>
          <p:cNvSpPr/>
          <p:nvPr/>
        </p:nvSpPr>
        <p:spPr>
          <a:xfrm rot="19437901">
            <a:off x="2827676" y="3990459"/>
            <a:ext cx="950232" cy="203887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22836070"/>
      </p:ext>
    </p:extLst>
  </p:cSld>
  <p:clrMapOvr>
    <a:masterClrMapping/>
  </p:clrMapOvr>
</p:sld>
</file>

<file path=ppt/theme/theme1.xml><?xml version="1.0" encoding="utf-8"?>
<a:theme xmlns:a="http://schemas.openxmlformats.org/drawingml/2006/main" name="Office Theme">
  <a:themeElements>
    <a:clrScheme name="Stantec">
      <a:dk1>
        <a:sysClr val="windowText" lastClr="000000"/>
      </a:dk1>
      <a:lt1>
        <a:sysClr val="window" lastClr="FFFFFF"/>
      </a:lt1>
      <a:dk2>
        <a:srgbClr val="FF9B26"/>
      </a:dk2>
      <a:lt2>
        <a:srgbClr val="8B8376"/>
      </a:lt2>
      <a:accent1>
        <a:srgbClr val="FF9B26"/>
      </a:accent1>
      <a:accent2>
        <a:srgbClr val="D71923"/>
      </a:accent2>
      <a:accent3>
        <a:srgbClr val="FFC90E"/>
      </a:accent3>
      <a:accent4>
        <a:srgbClr val="00A8FF"/>
      </a:accent4>
      <a:accent5>
        <a:srgbClr val="75C000"/>
      </a:accent5>
      <a:accent6>
        <a:srgbClr val="8B8376"/>
      </a:accent6>
      <a:hlink>
        <a:srgbClr val="0000FF"/>
      </a:hlink>
      <a:folHlink>
        <a:srgbClr val="800080"/>
      </a:folHlink>
    </a:clrScheme>
    <a:fontScheme name="Stantec">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5499</TotalTime>
  <Words>4564</Words>
  <Application>Microsoft Office PowerPoint</Application>
  <PresentationFormat>On-screen Show (4:3)</PresentationFormat>
  <Paragraphs>538</Paragraphs>
  <Slides>64</Slides>
  <Notes>64</Notes>
  <HiddenSlides>16</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Century Gothic</vt:lpstr>
      <vt:lpstr>Office Theme</vt:lpstr>
      <vt:lpstr>PowerPoint Presentation</vt:lpstr>
      <vt:lpstr>Welcome</vt:lpstr>
      <vt:lpstr>Agenda</vt:lpstr>
      <vt:lpstr>Study Management Team</vt:lpstr>
      <vt:lpstr>Agenda</vt:lpstr>
      <vt:lpstr>Why We’re Here</vt:lpstr>
      <vt:lpstr>Study Scope</vt:lpstr>
      <vt:lpstr>Study Scope</vt:lpstr>
      <vt:lpstr>Study Goal</vt:lpstr>
      <vt:lpstr>Agenda</vt:lpstr>
      <vt:lpstr>PowerPoint Presentation</vt:lpstr>
      <vt:lpstr>Purpose…</vt:lpstr>
      <vt:lpstr>Alternative A</vt:lpstr>
      <vt:lpstr>Alternative B</vt:lpstr>
      <vt:lpstr>Alternative C</vt:lpstr>
      <vt:lpstr>Alternative B with New Development</vt:lpstr>
      <vt:lpstr>Project Implementation Process</vt:lpstr>
      <vt:lpstr>Agenda</vt:lpstr>
      <vt:lpstr>PowerPoint Presentation</vt:lpstr>
      <vt:lpstr>The Coolidge Residences – Site remains the same </vt:lpstr>
      <vt:lpstr>PowerPoint Presentation</vt:lpstr>
      <vt:lpstr>PowerPoint Presentation</vt:lpstr>
      <vt:lpstr>PowerPoint Presentation</vt:lpstr>
      <vt:lpstr>PowerPoint Presentation</vt:lpstr>
      <vt:lpstr>PowerPoint Presentation</vt:lpstr>
      <vt:lpstr>The Coolidge Residences – Site remains the same </vt:lpstr>
      <vt:lpstr>The Coolidge Residences – Site remains the same </vt:lpstr>
      <vt:lpstr>The Coolidge Residences – Site remains the same </vt:lpstr>
      <vt:lpstr>The Coolidge Residences – Site remains the same </vt:lpstr>
      <vt:lpstr>The Coolidge Residences – Site remains the same </vt:lpstr>
      <vt:lpstr>The Coolidge Residences – Site remains the same </vt:lpstr>
      <vt:lpstr>PowerPoint Presentation</vt:lpstr>
      <vt:lpstr>VT 17 Design Objectives</vt:lpstr>
      <vt:lpstr>PowerPoint Presentation</vt:lpstr>
      <vt:lpstr>VT 17/US 7 Intersection</vt:lpstr>
      <vt:lpstr>Alternatives Evaluation</vt:lpstr>
      <vt:lpstr>Feasibility</vt:lpstr>
      <vt:lpstr>Traffic Forecasts (PM Peak Hour)</vt:lpstr>
      <vt:lpstr>Traffic Operations</vt:lpstr>
      <vt:lpstr>Traffic Mitigation</vt:lpstr>
      <vt:lpstr>Permitting</vt:lpstr>
      <vt:lpstr>Time Frame (once funded)</vt:lpstr>
      <vt:lpstr>Implementation Cost</vt:lpstr>
      <vt:lpstr>Implementation Cost</vt:lpstr>
      <vt:lpstr>Benefits/Impacts</vt:lpstr>
      <vt:lpstr>Crash Prediction</vt:lpstr>
      <vt:lpstr>Crash Reduction</vt:lpstr>
      <vt:lpstr>Operational Costs</vt:lpstr>
      <vt:lpstr>Truck Operations</vt:lpstr>
      <vt:lpstr>Quality of Life/Economic</vt:lpstr>
      <vt:lpstr>Quality of Life/Economic Impacts</vt:lpstr>
      <vt:lpstr>Comparison Summary</vt:lpstr>
      <vt:lpstr>Benefit/Cost Ratio</vt:lpstr>
      <vt:lpstr>Economic Development - Alt B</vt:lpstr>
      <vt:lpstr>Benefit/Cost Ratio</vt:lpstr>
      <vt:lpstr>Agenda</vt:lpstr>
      <vt:lpstr>Recommendations</vt:lpstr>
      <vt:lpstr>Agenda</vt:lpstr>
      <vt:lpstr>Next Steps</vt:lpstr>
      <vt:lpstr>VTrans Project Prioritization and Selection Categories</vt:lpstr>
      <vt:lpstr>Action Item: Collect Stories</vt:lpstr>
      <vt:lpstr>Agenda</vt:lpstr>
      <vt:lpstr>Communications</vt:lpstr>
      <vt:lpstr>Discussion</vt:lpstr>
    </vt:vector>
  </TitlesOfParts>
  <Company>Stantec Consulting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Kindermans, Theo</dc:creator>
  <cp:lastModifiedBy>Bryant, Richard</cp:lastModifiedBy>
  <cp:revision>301</cp:revision>
  <cp:lastPrinted>2018-09-26T15:38:45Z</cp:lastPrinted>
  <dcterms:created xsi:type="dcterms:W3CDTF">2018-02-01T22:51:49Z</dcterms:created>
  <dcterms:modified xsi:type="dcterms:W3CDTF">2019-04-02T17:50:59Z</dcterms:modified>
</cp:coreProperties>
</file>